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659" r:id="rId2"/>
  </p:sldMasterIdLst>
  <p:notesMasterIdLst>
    <p:notesMasterId r:id="rId19"/>
  </p:notesMasterIdLst>
  <p:sldIdLst>
    <p:sldId id="256" r:id="rId3"/>
    <p:sldId id="257" r:id="rId4"/>
    <p:sldId id="276" r:id="rId5"/>
    <p:sldId id="259" r:id="rId6"/>
    <p:sldId id="272" r:id="rId7"/>
    <p:sldId id="266" r:id="rId8"/>
    <p:sldId id="269" r:id="rId9"/>
    <p:sldId id="267" r:id="rId10"/>
    <p:sldId id="262" r:id="rId11"/>
    <p:sldId id="265" r:id="rId12"/>
    <p:sldId id="268" r:id="rId13"/>
    <p:sldId id="274" r:id="rId14"/>
    <p:sldId id="261" r:id="rId15"/>
    <p:sldId id="260" r:id="rId16"/>
    <p:sldId id="26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892AC-4C32-204B-7F69-89721E68B287}" v="6" dt="2022-09-12T11:12:16.659"/>
    <p1510:client id="{247BCA46-1C3B-389C-9D69-D1FB69B53529}" v="766" dt="2022-09-08T20:47:30.417"/>
    <p1510:client id="{3B9624AF-5AD7-4265-9B69-733E9E14BEE9}" v="19" dt="2022-09-08T19:58:34.847"/>
    <p1510:client id="{3EB35FBB-B8DC-97B6-31F8-8B76AF498321}" v="386" dt="2022-09-08T14:12:23.036"/>
    <p1510:client id="{7B1E943C-A91E-F997-DE93-73F78CCEC0CA}" v="1" dt="2022-09-13T06:52:39.531"/>
    <p1510:client id="{866AF8C6-5C6D-D991-C956-D1B0B5198221}" v="35" dt="2022-09-15T09:46:27.330"/>
    <p1510:client id="{DC95E256-B5E6-F6C8-83E7-136AE7ECA67C}" v="44" dt="2022-09-11T19:24:59.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60"/>
  </p:normalViewPr>
  <p:slideViewPr>
    <p:cSldViewPr snapToGrid="0">
      <p:cViewPr varScale="1">
        <p:scale>
          <a:sx n="76" d="100"/>
          <a:sy n="76" d="100"/>
        </p:scale>
        <p:origin x="132"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la Hardo" userId="S::rhardo@peaslakefreeschool.com::edcef4e1-9cc0-4a1a-bd1d-e843034b31cf" providerId="AD" clId="Web-{866AF8C6-5C6D-D991-C956-D1B0B5198221}"/>
    <pc:docChg chg="addSld delSld modSld">
      <pc:chgData name="Rula Hardo" userId="S::rhardo@peaslakefreeschool.com::edcef4e1-9cc0-4a1a-bd1d-e843034b31cf" providerId="AD" clId="Web-{866AF8C6-5C6D-D991-C956-D1B0B5198221}" dt="2022-09-15T09:46:27.330" v="33" actId="14100"/>
      <pc:docMkLst>
        <pc:docMk/>
      </pc:docMkLst>
      <pc:sldChg chg="modSp add del">
        <pc:chgData name="Rula Hardo" userId="S::rhardo@peaslakefreeschool.com::edcef4e1-9cc0-4a1a-bd1d-e843034b31cf" providerId="AD" clId="Web-{866AF8C6-5C6D-D991-C956-D1B0B5198221}" dt="2022-09-15T09:46:27.330" v="33" actId="14100"/>
        <pc:sldMkLst>
          <pc:docMk/>
          <pc:sldMk cId="798643453" sldId="276"/>
        </pc:sldMkLst>
        <pc:spChg chg="mod">
          <ac:chgData name="Rula Hardo" userId="S::rhardo@peaslakefreeschool.com::edcef4e1-9cc0-4a1a-bd1d-e843034b31cf" providerId="AD" clId="Web-{866AF8C6-5C6D-D991-C956-D1B0B5198221}" dt="2022-09-15T09:44:45.265" v="29" actId="1076"/>
          <ac:spMkLst>
            <pc:docMk/>
            <pc:sldMk cId="798643453" sldId="276"/>
            <ac:spMk id="2" creationId="{6E4FF2F8-22F0-F2DA-6187-8005F0A8C28A}"/>
          </ac:spMkLst>
        </pc:spChg>
        <pc:spChg chg="mod">
          <ac:chgData name="Rula Hardo" userId="S::rhardo@peaslakefreeschool.com::edcef4e1-9cc0-4a1a-bd1d-e843034b31cf" providerId="AD" clId="Web-{866AF8C6-5C6D-D991-C956-D1B0B5198221}" dt="2022-09-15T09:44:57.453" v="30" actId="20577"/>
          <ac:spMkLst>
            <pc:docMk/>
            <pc:sldMk cId="798643453" sldId="276"/>
            <ac:spMk id="3" creationId="{B0F58304-A0E4-F47D-7B06-CA28587A52F9}"/>
          </ac:spMkLst>
        </pc:spChg>
        <pc:spChg chg="mod">
          <ac:chgData name="Rula Hardo" userId="S::rhardo@peaslakefreeschool.com::edcef4e1-9cc0-4a1a-bd1d-e843034b31cf" providerId="AD" clId="Web-{866AF8C6-5C6D-D991-C956-D1B0B5198221}" dt="2022-09-15T09:46:27.330" v="33" actId="14100"/>
          <ac:spMkLst>
            <pc:docMk/>
            <pc:sldMk cId="798643453" sldId="276"/>
            <ac:spMk id="4" creationId="{9A7F2142-C48E-156E-FE3F-2246407CB9D6}"/>
          </ac:spMkLst>
        </pc:spChg>
        <pc:spChg chg="mod">
          <ac:chgData name="Rula Hardo" userId="S::rhardo@peaslakefreeschool.com::edcef4e1-9cc0-4a1a-bd1d-e843034b31cf" providerId="AD" clId="Web-{866AF8C6-5C6D-D991-C956-D1B0B5198221}" dt="2022-09-15T09:44:43.671" v="28" actId="1076"/>
          <ac:spMkLst>
            <pc:docMk/>
            <pc:sldMk cId="798643453" sldId="276"/>
            <ac:spMk id="5" creationId="{2EE125FF-413D-FF2D-5BA6-A47E52FF1BCF}"/>
          </ac:spMkLst>
        </pc:spChg>
        <pc:spChg chg="mod">
          <ac:chgData name="Rula Hardo" userId="S::rhardo@peaslakefreeschool.com::edcef4e1-9cc0-4a1a-bd1d-e843034b31cf" providerId="AD" clId="Web-{866AF8C6-5C6D-D991-C956-D1B0B5198221}" dt="2022-09-15T09:44:57.843" v="31" actId="1076"/>
          <ac:spMkLst>
            <pc:docMk/>
            <pc:sldMk cId="798643453" sldId="276"/>
            <ac:spMk id="6" creationId="{95D91573-C77A-6CEB-6AD9-2B5CADC495BF}"/>
          </ac:spMkLst>
        </pc:spChg>
        <pc:picChg chg="mod">
          <ac:chgData name="Rula Hardo" userId="S::rhardo@peaslakefreeschool.com::edcef4e1-9cc0-4a1a-bd1d-e843034b31cf" providerId="AD" clId="Web-{866AF8C6-5C6D-D991-C956-D1B0B5198221}" dt="2022-09-15T09:46:01.532" v="32" actId="1076"/>
          <ac:picMkLst>
            <pc:docMk/>
            <pc:sldMk cId="798643453" sldId="276"/>
            <ac:picMk id="7" creationId="{9CD6E400-CE25-34A5-850E-A222F7865857}"/>
          </ac:picMkLst>
        </pc:picChg>
      </pc:sldChg>
    </pc:docChg>
  </pc:docChgLst>
  <pc:docChgLst>
    <pc:chgData name="Rula Hardo" userId="S::rhardo@peaslakefreeschool.com::edcef4e1-9cc0-4a1a-bd1d-e843034b31cf" providerId="AD" clId="Web-{7B1E943C-A91E-F997-DE93-73F78CCEC0CA}"/>
    <pc:docChg chg="modSld">
      <pc:chgData name="Rula Hardo" userId="S::rhardo@peaslakefreeschool.com::edcef4e1-9cc0-4a1a-bd1d-e843034b31cf" providerId="AD" clId="Web-{7B1E943C-A91E-F997-DE93-73F78CCEC0CA}" dt="2022-09-13T06:52:39.531" v="0" actId="1076"/>
      <pc:docMkLst>
        <pc:docMk/>
      </pc:docMkLst>
      <pc:sldChg chg="modSp">
        <pc:chgData name="Rula Hardo" userId="S::rhardo@peaslakefreeschool.com::edcef4e1-9cc0-4a1a-bd1d-e843034b31cf" providerId="AD" clId="Web-{7B1E943C-A91E-F997-DE93-73F78CCEC0CA}" dt="2022-09-13T06:52:39.531" v="0" actId="1076"/>
        <pc:sldMkLst>
          <pc:docMk/>
          <pc:sldMk cId="798643453" sldId="276"/>
        </pc:sldMkLst>
        <pc:picChg chg="mod">
          <ac:chgData name="Rula Hardo" userId="S::rhardo@peaslakefreeschool.com::edcef4e1-9cc0-4a1a-bd1d-e843034b31cf" providerId="AD" clId="Web-{7B1E943C-A91E-F997-DE93-73F78CCEC0CA}" dt="2022-09-13T06:52:39.531" v="0" actId="1076"/>
          <ac:picMkLst>
            <pc:docMk/>
            <pc:sldMk cId="798643453" sldId="276"/>
            <ac:picMk id="7" creationId="{9CD6E400-CE25-34A5-850E-A222F78658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2790E-B41C-4A55-8D1D-D602D7998C93}" type="datetimeFigureOut">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55A5F-A6D2-4C16-81B9-A2A644B03790}" type="slidenum">
              <a:t>‹#›</a:t>
            </a:fld>
            <a:endParaRPr lang="en-US"/>
          </a:p>
        </p:txBody>
      </p:sp>
    </p:spTree>
    <p:extLst>
      <p:ext uri="{BB962C8B-B14F-4D97-AF65-F5344CB8AC3E}">
        <p14:creationId xmlns:p14="http://schemas.microsoft.com/office/powerpoint/2010/main" val="420144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cf0e2eff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cf0e2eff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202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612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3988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6665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5996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1900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561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4308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595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5615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6716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3670435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hyperlink" Target="https://whiterosemaths.com/parent-resourc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llins.co.uk/pages/collins-big-cat-little-wandle-letters-and-sounds-revised-s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4095" y="851517"/>
            <a:ext cx="5238466" cy="2991416"/>
          </a:xfrm>
        </p:spPr>
        <p:txBody>
          <a:bodyPr anchor="b">
            <a:normAutofit/>
          </a:bodyPr>
          <a:lstStyle/>
          <a:p>
            <a:pPr algn="l"/>
            <a:r>
              <a:rPr lang="en-US" dirty="0">
                <a:cs typeface="Calibri Light"/>
              </a:rPr>
              <a:t>Welcome to Oak Class</a:t>
            </a:r>
            <a:endParaRPr lang="en-US" dirty="0"/>
          </a:p>
        </p:txBody>
      </p:sp>
      <p:sp>
        <p:nvSpPr>
          <p:cNvPr id="3" name="Subtitle 2"/>
          <p:cNvSpPr>
            <a:spLocks noGrp="1"/>
          </p:cNvSpPr>
          <p:nvPr>
            <p:ph type="subTitle" idx="1"/>
          </p:nvPr>
        </p:nvSpPr>
        <p:spPr>
          <a:xfrm>
            <a:off x="1094096" y="3842932"/>
            <a:ext cx="4167115" cy="2163551"/>
          </a:xfrm>
        </p:spPr>
        <p:txBody>
          <a:bodyPr vert="horz" lIns="91440" tIns="45720" rIns="91440" bIns="45720" rtlCol="0" anchor="t">
            <a:normAutofit/>
          </a:bodyPr>
          <a:lstStyle/>
          <a:p>
            <a:pPr algn="l"/>
            <a:r>
              <a:rPr lang="en-US" dirty="0">
                <a:cs typeface="Calibri"/>
              </a:rPr>
              <a:t>Oak- the tree of wisdom,  strength and resilience.</a:t>
            </a:r>
            <a:endParaRPr lang="en-US" dirty="0"/>
          </a:p>
        </p:txBody>
      </p:sp>
      <p:sp>
        <p:nvSpPr>
          <p:cNvPr id="7" name="Freeform: Shape 1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Large Family Tree Graphic Family Tree Image Clipart Natural image 1">
            <a:extLst>
              <a:ext uri="{FF2B5EF4-FFF2-40B4-BE49-F238E27FC236}">
                <a16:creationId xmlns:a16="http://schemas.microsoft.com/office/drawing/2014/main" id="{E831760F-070B-D6BF-4CB6-CE30D7C84F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286"/>
          <a:stretch/>
        </p:blipFill>
        <p:spPr bwMode="auto">
          <a:xfrm>
            <a:off x="6581720" y="851515"/>
            <a:ext cx="4310731" cy="466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7ED9-BDE5-AAD3-972F-7D708B33E1E8}"/>
              </a:ext>
            </a:extLst>
          </p:cNvPr>
          <p:cNvSpPr>
            <a:spLocks noGrp="1"/>
          </p:cNvSpPr>
          <p:nvPr>
            <p:ph type="title"/>
          </p:nvPr>
        </p:nvSpPr>
        <p:spPr/>
        <p:txBody>
          <a:bodyPr/>
          <a:lstStyle/>
          <a:p>
            <a:r>
              <a:rPr lang="en-US" dirty="0"/>
              <a:t>What reading will look like in Oak Class</a:t>
            </a:r>
          </a:p>
        </p:txBody>
      </p:sp>
      <p:sp>
        <p:nvSpPr>
          <p:cNvPr id="3" name="Text Placeholder 2">
            <a:extLst>
              <a:ext uri="{FF2B5EF4-FFF2-40B4-BE49-F238E27FC236}">
                <a16:creationId xmlns:a16="http://schemas.microsoft.com/office/drawing/2014/main" id="{F67A7820-10E4-CF9F-C556-D7061CD3A615}"/>
              </a:ext>
            </a:extLst>
          </p:cNvPr>
          <p:cNvSpPr>
            <a:spLocks noGrp="1"/>
          </p:cNvSpPr>
          <p:nvPr>
            <p:ph type="body" idx="1"/>
          </p:nvPr>
        </p:nvSpPr>
        <p:spPr/>
        <p:txBody>
          <a:bodyPr>
            <a:normAutofit lnSpcReduction="10000"/>
          </a:bodyPr>
          <a:lstStyle/>
          <a:p>
            <a:pPr marL="608965" indent="-456565"/>
            <a:r>
              <a:rPr lang="en-US" dirty="0"/>
              <a:t>3 weekly group sessions focusing on de-coding, prosody and comprehension.</a:t>
            </a:r>
          </a:p>
          <a:p>
            <a:pPr marL="608965" indent="-456565">
              <a:lnSpc>
                <a:spcPct val="114999"/>
              </a:lnSpc>
            </a:pPr>
            <a:r>
              <a:rPr lang="en-US" dirty="0"/>
              <a:t>1:1 reading throughout the week with class teacher and reading volunteers.</a:t>
            </a:r>
          </a:p>
          <a:p>
            <a:pPr marL="608965" indent="-456565">
              <a:lnSpc>
                <a:spcPct val="114999"/>
              </a:lnSpc>
            </a:pPr>
            <a:r>
              <a:rPr lang="en-US" dirty="0"/>
              <a:t>Autumn 1 will focus on Phase 4 set 5 books. </a:t>
            </a:r>
          </a:p>
          <a:p>
            <a:pPr marL="608965" indent="-456565">
              <a:lnSpc>
                <a:spcPct val="114999"/>
              </a:lnSpc>
            </a:pPr>
            <a:r>
              <a:rPr lang="en-US" dirty="0"/>
              <a:t>After review, the intention for Autumn 2 onwards will be to read short chapter books together.</a:t>
            </a:r>
          </a:p>
          <a:p>
            <a:pPr marL="608965" indent="-456565">
              <a:lnSpc>
                <a:spcPct val="114999"/>
              </a:lnSpc>
            </a:pPr>
            <a:endParaRPr lang="en-US" dirty="0"/>
          </a:p>
          <a:p>
            <a:pPr marL="608965" indent="-456565">
              <a:lnSpc>
                <a:spcPct val="114999"/>
              </a:lnSpc>
            </a:pPr>
            <a:r>
              <a:rPr lang="en-US" dirty="0"/>
              <a:t>Books to be sent home</a:t>
            </a:r>
          </a:p>
          <a:p>
            <a:pPr marL="608965" indent="-456565">
              <a:lnSpc>
                <a:spcPct val="114999"/>
              </a:lnSpc>
            </a:pPr>
            <a:r>
              <a:rPr lang="en-US" dirty="0"/>
              <a:t> In Autumn 1 the children will have 2 books:</a:t>
            </a:r>
          </a:p>
          <a:p>
            <a:pPr marL="608965" indent="-456565">
              <a:lnSpc>
                <a:spcPct val="114999"/>
              </a:lnSpc>
            </a:pPr>
            <a:r>
              <a:rPr lang="en-US" dirty="0"/>
              <a:t>1 – Little Wandle book changed weekly</a:t>
            </a:r>
          </a:p>
          <a:p>
            <a:pPr marL="608965" indent="-456565">
              <a:lnSpc>
                <a:spcPct val="114999"/>
              </a:lnSpc>
            </a:pPr>
            <a:r>
              <a:rPr lang="en-US" dirty="0"/>
              <a:t>2 - A book from the banded reading scheme – to be changed independently by the children at their leisure. </a:t>
            </a:r>
          </a:p>
          <a:p>
            <a:pPr marL="608965" indent="-456565">
              <a:lnSpc>
                <a:spcPct val="114999"/>
              </a:lnSpc>
            </a:pPr>
            <a:r>
              <a:rPr lang="en-US" dirty="0"/>
              <a:t>Communication with parents will continue with reading record journals.</a:t>
            </a:r>
          </a:p>
          <a:p>
            <a:pPr marL="608965" indent="-456565">
              <a:lnSpc>
                <a:spcPct val="114999"/>
              </a:lnSpc>
            </a:pPr>
            <a:r>
              <a:rPr lang="en-US" dirty="0"/>
              <a:t>5 home entries = 1 treasure chest point</a:t>
            </a:r>
          </a:p>
          <a:p>
            <a:pPr marL="608965" indent="-456565">
              <a:lnSpc>
                <a:spcPct val="114999"/>
              </a:lnSpc>
            </a:pPr>
            <a:endParaRPr lang="en-US" dirty="0"/>
          </a:p>
          <a:p>
            <a:pPr marL="608965" indent="-456565">
              <a:lnSpc>
                <a:spcPct val="114999"/>
              </a:lnSpc>
            </a:pPr>
            <a:r>
              <a:rPr lang="en-US" b="1" dirty="0"/>
              <a:t>All books must be in school daily to ensure our reading can take place.</a:t>
            </a:r>
          </a:p>
          <a:p>
            <a:pPr marL="608965" indent="-456565">
              <a:lnSpc>
                <a:spcPct val="114999"/>
              </a:lnSpc>
            </a:pPr>
            <a:endParaRPr lang="en-US" dirty="0"/>
          </a:p>
        </p:txBody>
      </p:sp>
    </p:spTree>
    <p:extLst>
      <p:ext uri="{BB962C8B-B14F-4D97-AF65-F5344CB8AC3E}">
        <p14:creationId xmlns:p14="http://schemas.microsoft.com/office/powerpoint/2010/main" val="2090739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0A6D-CDBC-AE32-FDB4-8C2F430739B1}"/>
              </a:ext>
            </a:extLst>
          </p:cNvPr>
          <p:cNvSpPr>
            <a:spLocks noGrp="1"/>
          </p:cNvSpPr>
          <p:nvPr>
            <p:ph type="title"/>
          </p:nvPr>
        </p:nvSpPr>
        <p:spPr/>
        <p:txBody>
          <a:bodyPr/>
          <a:lstStyle/>
          <a:p>
            <a:r>
              <a:rPr lang="en-US" dirty="0"/>
              <a:t>What numeracy will look like in Oak Class</a:t>
            </a:r>
          </a:p>
        </p:txBody>
      </p:sp>
      <p:sp>
        <p:nvSpPr>
          <p:cNvPr id="3" name="Text Placeholder 2">
            <a:extLst>
              <a:ext uri="{FF2B5EF4-FFF2-40B4-BE49-F238E27FC236}">
                <a16:creationId xmlns:a16="http://schemas.microsoft.com/office/drawing/2014/main" id="{BA8FBD07-1ECC-D5DD-60AB-3EC51C4D12E5}"/>
              </a:ext>
            </a:extLst>
          </p:cNvPr>
          <p:cNvSpPr>
            <a:spLocks noGrp="1"/>
          </p:cNvSpPr>
          <p:nvPr>
            <p:ph type="body" idx="1"/>
          </p:nvPr>
        </p:nvSpPr>
        <p:spPr/>
        <p:txBody>
          <a:bodyPr/>
          <a:lstStyle/>
          <a:p>
            <a:pPr marL="608965" indent="-456565"/>
            <a:r>
              <a:rPr lang="en-US" dirty="0">
                <a:latin typeface="Calibri" panose="020F0502020204030204" pitchFamily="34" charset="0"/>
                <a:cs typeface="Calibri" panose="020F0502020204030204" pitchFamily="34" charset="0"/>
              </a:rPr>
              <a:t>Independent thinkers and independent learners.</a:t>
            </a:r>
          </a:p>
          <a:p>
            <a:pPr marL="608965" indent="-456565">
              <a:lnSpc>
                <a:spcPct val="114999"/>
              </a:lnSpc>
            </a:pPr>
            <a:r>
              <a:rPr lang="en-US" dirty="0">
                <a:latin typeface="Calibri" panose="020F0502020204030204" pitchFamily="34" charset="0"/>
                <a:cs typeface="Calibri" panose="020F0502020204030204" pitchFamily="34" charset="0"/>
              </a:rPr>
              <a:t>Making number work fun </a:t>
            </a:r>
            <a:r>
              <a:rPr lang="en-US" dirty="0" err="1">
                <a:latin typeface="Calibri" panose="020F0502020204030204" pitchFamily="34" charset="0"/>
                <a:cs typeface="Calibri" panose="020F0502020204030204" pitchFamily="34" charset="0"/>
              </a:rPr>
              <a:t>maths</a:t>
            </a:r>
          </a:p>
          <a:p>
            <a:pPr marL="608965" indent="-456565">
              <a:lnSpc>
                <a:spcPct val="114999"/>
              </a:lnSpc>
            </a:pPr>
            <a:r>
              <a:rPr lang="en-US" dirty="0">
                <a:latin typeface="Calibri" panose="020F0502020204030204" pitchFamily="34" charset="0"/>
                <a:cs typeface="Calibri" panose="020F0502020204030204" pitchFamily="34" charset="0"/>
              </a:rPr>
              <a:t>We will follow the Year 1 curriculum, using the White Rose Scheme of learning.</a:t>
            </a:r>
          </a:p>
          <a:p>
            <a:pPr marL="608965" indent="-456565">
              <a:lnSpc>
                <a:spcPct val="114999"/>
              </a:lnSpc>
            </a:pPr>
            <a:r>
              <a:rPr lang="en-US" dirty="0">
                <a:latin typeface="Calibri" panose="020F0502020204030204" pitchFamily="34" charset="0"/>
                <a:cs typeface="Calibri" panose="020F0502020204030204" pitchFamily="34" charset="0"/>
              </a:rPr>
              <a:t>We will use the format of concrete --&gt; pictorial --&gt; abstract to adopt a mastery approach.</a:t>
            </a:r>
          </a:p>
          <a:p>
            <a:pPr marL="608965" indent="-456565">
              <a:lnSpc>
                <a:spcPct val="114999"/>
              </a:lnSpc>
            </a:pPr>
            <a:r>
              <a:rPr lang="en-US" dirty="0">
                <a:latin typeface="Calibri" panose="020F0502020204030204" pitchFamily="34" charset="0"/>
                <a:cs typeface="Calibri" panose="020F0502020204030204" pitchFamily="34" charset="0"/>
              </a:rPr>
              <a:t>This may mean that some days there are no entries within books if in the 'doing' stage.</a:t>
            </a:r>
          </a:p>
          <a:p>
            <a:pPr marL="608965" indent="-456565">
              <a:lnSpc>
                <a:spcPct val="114999"/>
              </a:lnSpc>
            </a:pPr>
            <a:r>
              <a:rPr lang="en-US" dirty="0">
                <a:latin typeface="Calibri" panose="020F0502020204030204" pitchFamily="34" charset="0"/>
                <a:cs typeface="Calibri" panose="020F0502020204030204" pitchFamily="34" charset="0"/>
              </a:rPr>
              <a:t>All children will have access to </a:t>
            </a:r>
            <a:r>
              <a:rPr lang="en-US" dirty="0" err="1">
                <a:latin typeface="Calibri" panose="020F0502020204030204" pitchFamily="34" charset="0"/>
                <a:cs typeface="Calibri" panose="020F0502020204030204" pitchFamily="34" charset="0"/>
              </a:rPr>
              <a:t>maths</a:t>
            </a:r>
            <a:r>
              <a:rPr lang="en-US" dirty="0">
                <a:latin typeface="Calibri" panose="020F0502020204030204" pitchFamily="34" charset="0"/>
                <a:cs typeface="Calibri" panose="020F0502020204030204" pitchFamily="34" charset="0"/>
              </a:rPr>
              <a:t> written challenges in the classroom.</a:t>
            </a:r>
          </a:p>
          <a:p>
            <a:pPr marL="608965" indent="-456565">
              <a:lnSpc>
                <a:spcPct val="114999"/>
              </a:lnSpc>
            </a:pPr>
            <a:r>
              <a:rPr lang="en-US" dirty="0">
                <a:latin typeface="Calibri" panose="020F0502020204030204" pitchFamily="34" charset="0"/>
                <a:cs typeface="Calibri" panose="020F0502020204030204" pitchFamily="34" charset="0"/>
              </a:rPr>
              <a:t>Children will develop their mathematical thinking skills and will be able to solve word problems.</a:t>
            </a:r>
          </a:p>
          <a:p>
            <a:pPr marL="608965" indent="-456565">
              <a:lnSpc>
                <a:spcPct val="114999"/>
              </a:lnSpc>
            </a:pPr>
            <a:endParaRPr lang="en-US" dirty="0"/>
          </a:p>
          <a:p>
            <a:pPr marL="608965" indent="-456565">
              <a:lnSpc>
                <a:spcPct val="114999"/>
              </a:lnSpc>
            </a:pPr>
            <a:endParaRPr lang="en-US" dirty="0"/>
          </a:p>
          <a:p>
            <a:pPr marL="608965" indent="-456565">
              <a:lnSpc>
                <a:spcPct val="114999"/>
              </a:lnSpc>
            </a:pPr>
            <a:endParaRPr lang="en-US" dirty="0"/>
          </a:p>
          <a:p>
            <a:pPr marL="608965" indent="-456565">
              <a:lnSpc>
                <a:spcPct val="114999"/>
              </a:lnSpc>
            </a:pPr>
            <a:endParaRPr lang="en-US" dirty="0"/>
          </a:p>
          <a:p>
            <a:pPr marL="608965" indent="-456565">
              <a:lnSpc>
                <a:spcPct val="114999"/>
              </a:lnSpc>
            </a:pPr>
            <a:endParaRPr lang="en-US" dirty="0"/>
          </a:p>
          <a:p>
            <a:pPr marL="152400" indent="0">
              <a:lnSpc>
                <a:spcPct val="114999"/>
              </a:lnSpc>
              <a:buNone/>
            </a:pPr>
            <a:endParaRPr lang="en-US" dirty="0"/>
          </a:p>
        </p:txBody>
      </p:sp>
      <p:pic>
        <p:nvPicPr>
          <p:cNvPr id="4" name="Picture 4" descr="A picture containing text&#10;&#10;Description automatically generated">
            <a:extLst>
              <a:ext uri="{FF2B5EF4-FFF2-40B4-BE49-F238E27FC236}">
                <a16:creationId xmlns:a16="http://schemas.microsoft.com/office/drawing/2014/main" id="{68F9AA14-6C5A-9650-3278-43A2FD9E7B49}"/>
              </a:ext>
            </a:extLst>
          </p:cNvPr>
          <p:cNvPicPr>
            <a:picLocks noChangeAspect="1"/>
          </p:cNvPicPr>
          <p:nvPr/>
        </p:nvPicPr>
        <p:blipFill>
          <a:blip r:embed="rId2"/>
          <a:stretch>
            <a:fillRect/>
          </a:stretch>
        </p:blipFill>
        <p:spPr>
          <a:xfrm>
            <a:off x="2820838" y="3909172"/>
            <a:ext cx="6644496" cy="3037999"/>
          </a:xfrm>
          <a:prstGeom prst="rect">
            <a:avLst/>
          </a:prstGeom>
        </p:spPr>
      </p:pic>
    </p:spTree>
    <p:extLst>
      <p:ext uri="{BB962C8B-B14F-4D97-AF65-F5344CB8AC3E}">
        <p14:creationId xmlns:p14="http://schemas.microsoft.com/office/powerpoint/2010/main" val="171904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3C40155B-554B-2FF0-EA3C-84FF6B04C76B}"/>
              </a:ext>
            </a:extLst>
          </p:cNvPr>
          <p:cNvPicPr>
            <a:picLocks noChangeAspect="1"/>
          </p:cNvPicPr>
          <p:nvPr/>
        </p:nvPicPr>
        <p:blipFill>
          <a:blip r:embed="rId2"/>
          <a:stretch>
            <a:fillRect/>
          </a:stretch>
        </p:blipFill>
        <p:spPr>
          <a:xfrm>
            <a:off x="883920" y="622790"/>
            <a:ext cx="10500359" cy="5475260"/>
          </a:xfrm>
          <a:prstGeom prst="rect">
            <a:avLst/>
          </a:prstGeom>
        </p:spPr>
      </p:pic>
    </p:spTree>
    <p:extLst>
      <p:ext uri="{BB962C8B-B14F-4D97-AF65-F5344CB8AC3E}">
        <p14:creationId xmlns:p14="http://schemas.microsoft.com/office/powerpoint/2010/main" val="125441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E51-6B49-39F6-6EAB-5272D1596183}"/>
              </a:ext>
            </a:extLst>
          </p:cNvPr>
          <p:cNvSpPr>
            <a:spLocks noGrp="1"/>
          </p:cNvSpPr>
          <p:nvPr>
            <p:ph type="title"/>
          </p:nvPr>
        </p:nvSpPr>
        <p:spPr/>
        <p:txBody>
          <a:bodyPr/>
          <a:lstStyle/>
          <a:p>
            <a:r>
              <a:rPr lang="en-US" dirty="0">
                <a:cs typeface="Calibri Light"/>
              </a:rPr>
              <a:t>Year 1 assessments</a:t>
            </a:r>
            <a:endParaRPr lang="en-US" dirty="0"/>
          </a:p>
        </p:txBody>
      </p:sp>
      <p:sp>
        <p:nvSpPr>
          <p:cNvPr id="3" name="Content Placeholder 2">
            <a:extLst>
              <a:ext uri="{FF2B5EF4-FFF2-40B4-BE49-F238E27FC236}">
                <a16:creationId xmlns:a16="http://schemas.microsoft.com/office/drawing/2014/main" id="{0C195E5A-CCFA-AE57-D9C1-17455674235F}"/>
              </a:ext>
            </a:extLst>
          </p:cNvPr>
          <p:cNvSpPr>
            <a:spLocks noGrp="1"/>
          </p:cNvSpPr>
          <p:nvPr>
            <p:ph idx="1"/>
          </p:nvPr>
        </p:nvSpPr>
        <p:spPr/>
        <p:txBody>
          <a:bodyPr vert="horz" lIns="91440" tIns="45720" rIns="91440" bIns="45720" rtlCol="0" anchor="t">
            <a:normAutofit/>
          </a:bodyPr>
          <a:lstStyle/>
          <a:p>
            <a:r>
              <a:rPr lang="en-US" dirty="0">
                <a:cs typeface="Calibri"/>
              </a:rPr>
              <a:t>The phonics screening in Y1 will be in Summer 1 -2023.</a:t>
            </a:r>
          </a:p>
          <a:p>
            <a:endParaRPr lang="en-US" dirty="0">
              <a:cs typeface="Calibri"/>
            </a:endParaRPr>
          </a:p>
          <a:p>
            <a:endParaRPr lang="en-US" dirty="0">
              <a:cs typeface="Calibri"/>
            </a:endParaRPr>
          </a:p>
          <a:p>
            <a:r>
              <a:rPr lang="en-US" dirty="0">
                <a:cs typeface="Calibri"/>
              </a:rPr>
              <a:t>We will undertake our termly </a:t>
            </a:r>
            <a:r>
              <a:rPr lang="en-US" dirty="0" err="1">
                <a:cs typeface="Calibri"/>
              </a:rPr>
              <a:t>PiRA</a:t>
            </a:r>
            <a:r>
              <a:rPr lang="en-US" dirty="0">
                <a:cs typeface="Calibri"/>
              </a:rPr>
              <a:t> and PUMA papers in Year 1.</a:t>
            </a:r>
          </a:p>
          <a:p>
            <a:endParaRPr lang="en-US" dirty="0">
              <a:cs typeface="Calibri"/>
            </a:endParaRPr>
          </a:p>
          <a:p>
            <a:r>
              <a:rPr lang="en-US" dirty="0">
                <a:cs typeface="Calibri"/>
              </a:rPr>
              <a:t>Benchmarking for reading will take place at intervals over the year.</a:t>
            </a:r>
          </a:p>
          <a:p>
            <a:endParaRPr lang="en-US" dirty="0">
              <a:cs typeface="Calibri"/>
            </a:endParaRPr>
          </a:p>
        </p:txBody>
      </p:sp>
    </p:spTree>
    <p:extLst>
      <p:ext uri="{BB962C8B-B14F-4D97-AF65-F5344CB8AC3E}">
        <p14:creationId xmlns:p14="http://schemas.microsoft.com/office/powerpoint/2010/main" val="517104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576B-F5C8-659E-EA30-9E0CA86A399E}"/>
              </a:ext>
            </a:extLst>
          </p:cNvPr>
          <p:cNvSpPr>
            <a:spLocks noGrp="1"/>
          </p:cNvSpPr>
          <p:nvPr>
            <p:ph type="title"/>
          </p:nvPr>
        </p:nvSpPr>
        <p:spPr>
          <a:xfrm>
            <a:off x="2664125" y="250106"/>
            <a:ext cx="7568242" cy="1339940"/>
          </a:xfrm>
        </p:spPr>
        <p:txBody>
          <a:bodyPr/>
          <a:lstStyle/>
          <a:p>
            <a:r>
              <a:rPr lang="en-US" dirty="0">
                <a:cs typeface="Calibri Light"/>
              </a:rPr>
              <a:t>Homework – google classrooms</a:t>
            </a:r>
            <a:endParaRPr lang="en-US" dirty="0"/>
          </a:p>
        </p:txBody>
      </p:sp>
      <p:sp>
        <p:nvSpPr>
          <p:cNvPr id="5" name="TextBox 4">
            <a:extLst>
              <a:ext uri="{FF2B5EF4-FFF2-40B4-BE49-F238E27FC236}">
                <a16:creationId xmlns:a16="http://schemas.microsoft.com/office/drawing/2014/main" id="{4631AFBD-785F-4BE8-A14B-2DDC55DA068C}"/>
              </a:ext>
            </a:extLst>
          </p:cNvPr>
          <p:cNvSpPr txBox="1"/>
          <p:nvPr/>
        </p:nvSpPr>
        <p:spPr>
          <a:xfrm>
            <a:off x="1767190" y="4717914"/>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565C6296-C0CE-4FD9-B38F-7694165FA5C3}"/>
              </a:ext>
            </a:extLst>
          </p:cNvPr>
          <p:cNvSpPr txBox="1"/>
          <p:nvPr/>
        </p:nvSpPr>
        <p:spPr>
          <a:xfrm>
            <a:off x="1921808" y="4259846"/>
            <a:ext cx="8203541"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Weekly homework will be set on a Friday using google classrooms.</a:t>
            </a:r>
          </a:p>
          <a:p>
            <a:r>
              <a:rPr lang="en-US" dirty="0">
                <a:cs typeface="Calibri"/>
              </a:rPr>
              <a:t>Normally, there will be 2 tasks – one numeracy and one literacy.</a:t>
            </a:r>
          </a:p>
          <a:p>
            <a:r>
              <a:rPr lang="en-US" dirty="0">
                <a:cs typeface="Calibri"/>
              </a:rPr>
              <a:t>I will also provide an outline of the week's phonics lessons so that you can </a:t>
            </a:r>
            <a:r>
              <a:rPr lang="en-US" dirty="0" err="1">
                <a:cs typeface="Calibri"/>
              </a:rPr>
              <a:t>practise</a:t>
            </a:r>
            <a:r>
              <a:rPr lang="en-US" dirty="0">
                <a:cs typeface="Calibri"/>
              </a:rPr>
              <a:t> the sound /tricky words / grammar focus (later on).</a:t>
            </a:r>
          </a:p>
        </p:txBody>
      </p:sp>
      <p:pic>
        <p:nvPicPr>
          <p:cNvPr id="9" name="Picture 9" descr="A picture containing table&#10;&#10;Description automatically generated">
            <a:extLst>
              <a:ext uri="{FF2B5EF4-FFF2-40B4-BE49-F238E27FC236}">
                <a16:creationId xmlns:a16="http://schemas.microsoft.com/office/drawing/2014/main" id="{1EB4BB59-942A-06C5-E0F8-B84F2E6C834D}"/>
              </a:ext>
            </a:extLst>
          </p:cNvPr>
          <p:cNvPicPr>
            <a:picLocks noGrp="1" noChangeAspect="1"/>
          </p:cNvPicPr>
          <p:nvPr>
            <p:ph idx="1"/>
          </p:nvPr>
        </p:nvPicPr>
        <p:blipFill>
          <a:blip r:embed="rId2"/>
          <a:stretch>
            <a:fillRect/>
          </a:stretch>
        </p:blipFill>
        <p:spPr>
          <a:xfrm>
            <a:off x="1765935" y="1393349"/>
            <a:ext cx="8858250" cy="2305050"/>
          </a:xfrm>
        </p:spPr>
      </p:pic>
    </p:spTree>
    <p:extLst>
      <p:ext uri="{BB962C8B-B14F-4D97-AF65-F5344CB8AC3E}">
        <p14:creationId xmlns:p14="http://schemas.microsoft.com/office/powerpoint/2010/main" val="76494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2524-A3DB-3BCD-04D0-B754D4EB8B09}"/>
              </a:ext>
            </a:extLst>
          </p:cNvPr>
          <p:cNvSpPr>
            <a:spLocks noGrp="1"/>
          </p:cNvSpPr>
          <p:nvPr>
            <p:ph type="title"/>
          </p:nvPr>
        </p:nvSpPr>
        <p:spPr/>
        <p:txBody>
          <a:bodyPr/>
          <a:lstStyle/>
          <a:p>
            <a:r>
              <a:rPr lang="en-US" dirty="0">
                <a:cs typeface="Calibri Light"/>
              </a:rPr>
              <a:t>Further information available on google classrooms</a:t>
            </a:r>
            <a:endParaRPr lang="en-US" dirty="0"/>
          </a:p>
        </p:txBody>
      </p:sp>
      <p:sp>
        <p:nvSpPr>
          <p:cNvPr id="3" name="Content Placeholder 2">
            <a:extLst>
              <a:ext uri="{FF2B5EF4-FFF2-40B4-BE49-F238E27FC236}">
                <a16:creationId xmlns:a16="http://schemas.microsoft.com/office/drawing/2014/main" id="{25E4980C-5AC5-79B4-3373-ECC238474670}"/>
              </a:ext>
            </a:extLst>
          </p:cNvPr>
          <p:cNvSpPr>
            <a:spLocks noGrp="1"/>
          </p:cNvSpPr>
          <p:nvPr>
            <p:ph idx="1"/>
          </p:nvPr>
        </p:nvSpPr>
        <p:spPr/>
        <p:txBody>
          <a:bodyPr vert="horz" lIns="91440" tIns="45720" rIns="91440" bIns="45720" rtlCol="0" anchor="t">
            <a:normAutofit/>
          </a:bodyPr>
          <a:lstStyle/>
          <a:p>
            <a:r>
              <a:rPr lang="en-US" dirty="0">
                <a:cs typeface="Calibri"/>
              </a:rPr>
              <a:t> Y1 tricky words</a:t>
            </a:r>
          </a:p>
          <a:p>
            <a:r>
              <a:rPr lang="en-US" dirty="0">
                <a:cs typeface="Calibri"/>
              </a:rPr>
              <a:t>Ideas for practical phonics games.</a:t>
            </a:r>
          </a:p>
          <a:p>
            <a:endParaRPr lang="en-US" dirty="0">
              <a:cs typeface="Calibri"/>
            </a:endParaRPr>
          </a:p>
          <a:p>
            <a:pPr marL="0" indent="0">
              <a:buNone/>
            </a:pPr>
            <a:r>
              <a:rPr lang="en-US" dirty="0">
                <a:cs typeface="Calibri"/>
              </a:rPr>
              <a:t>Additional resources:</a:t>
            </a:r>
          </a:p>
          <a:p>
            <a:r>
              <a:rPr lang="en-US" dirty="0">
                <a:ea typeface="+mn-lt"/>
                <a:cs typeface="+mn-lt"/>
                <a:hlinkClick r:id="rId2"/>
              </a:rPr>
              <a:t>https://whiterosemaths.com/parent-resources</a:t>
            </a:r>
            <a:endParaRPr lang="en-US" dirty="0">
              <a:cs typeface="Calibri"/>
            </a:endParaRPr>
          </a:p>
          <a:p>
            <a:r>
              <a:rPr lang="en-US" dirty="0">
                <a:ea typeface="+mn-lt"/>
                <a:cs typeface="+mn-lt"/>
                <a:hlinkClick r:id="rId3"/>
              </a:rPr>
              <a:t>https://www.littlewandlelettersandsounds.org.uk/resources/for-parents/</a:t>
            </a:r>
            <a:r>
              <a:rPr lang="en-US" dirty="0">
                <a:ea typeface="+mn-lt"/>
                <a:cs typeface="+mn-lt"/>
              </a:rPr>
              <a:t> (recap phonics / reading)</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414038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EB5A-5413-6807-D5BB-778D107144DF}"/>
              </a:ext>
            </a:extLst>
          </p:cNvPr>
          <p:cNvSpPr>
            <a:spLocks noGrp="1"/>
          </p:cNvSpPr>
          <p:nvPr>
            <p:ph type="title"/>
          </p:nvPr>
        </p:nvSpPr>
        <p:spPr>
          <a:xfrm>
            <a:off x="838200" y="365125"/>
            <a:ext cx="10515600" cy="3338393"/>
          </a:xfrm>
        </p:spPr>
        <p:txBody>
          <a:bodyPr>
            <a:normAutofit fontScale="90000"/>
          </a:bodyPr>
          <a:lstStyle/>
          <a:p>
            <a:r>
              <a:rPr lang="en-US" dirty="0">
                <a:ea typeface="+mj-lt"/>
                <a:cs typeface="+mj-lt"/>
                <a:hlinkClick r:id="rId2"/>
              </a:rPr>
              <a:t>https://collins.co.uk/pages/collins-big-cat-little-wandle-letters-and-sounds-revised-ssp</a:t>
            </a:r>
            <a:br>
              <a:rPr lang="en-US" dirty="0">
                <a:ea typeface="+mj-lt"/>
                <a:cs typeface="+mj-lt"/>
              </a:rPr>
            </a:br>
            <a:br>
              <a:rPr lang="en-US" dirty="0">
                <a:cs typeface="Calibri Light"/>
              </a:rPr>
            </a:br>
            <a:br>
              <a:rPr lang="en-US" dirty="0">
                <a:cs typeface="Calibri Light"/>
              </a:rPr>
            </a:br>
            <a:r>
              <a:rPr lang="en-US" dirty="0">
                <a:cs typeface="Calibri Light"/>
              </a:rPr>
              <a:t>For any child who may need support with phase 2-4  sounds at home.</a:t>
            </a:r>
          </a:p>
        </p:txBody>
      </p:sp>
      <p:pic>
        <p:nvPicPr>
          <p:cNvPr id="4" name="Picture 4" descr="Graphical user interface, application&#10;&#10;Description automatically generated">
            <a:extLst>
              <a:ext uri="{FF2B5EF4-FFF2-40B4-BE49-F238E27FC236}">
                <a16:creationId xmlns:a16="http://schemas.microsoft.com/office/drawing/2014/main" id="{AFEEF6C0-9722-EA72-3C4A-AB2ED7EDA950}"/>
              </a:ext>
            </a:extLst>
          </p:cNvPr>
          <p:cNvPicPr>
            <a:picLocks noGrp="1" noChangeAspect="1"/>
          </p:cNvPicPr>
          <p:nvPr>
            <p:ph idx="1"/>
          </p:nvPr>
        </p:nvPicPr>
        <p:blipFill>
          <a:blip r:embed="rId3"/>
          <a:stretch>
            <a:fillRect/>
          </a:stretch>
        </p:blipFill>
        <p:spPr>
          <a:xfrm>
            <a:off x="2769618" y="3951422"/>
            <a:ext cx="5962650" cy="2428875"/>
          </a:xfrm>
        </p:spPr>
      </p:pic>
    </p:spTree>
    <p:extLst>
      <p:ext uri="{BB962C8B-B14F-4D97-AF65-F5344CB8AC3E}">
        <p14:creationId xmlns:p14="http://schemas.microsoft.com/office/powerpoint/2010/main" val="347721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7A39C7FD-9713-4D4D-D0DC-40063F7F4E72}"/>
              </a:ext>
            </a:extLst>
          </p:cNvPr>
          <p:cNvSpPr>
            <a:spLocks noChangeArrowheads="1"/>
          </p:cNvSpPr>
          <p:nvPr/>
        </p:nvSpPr>
        <p:spPr bwMode="auto">
          <a:xfrm>
            <a:off x="1877890" y="342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September timetable </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BC8EBA1F-2FBD-B2CE-A37E-875773758FC6}"/>
              </a:ext>
            </a:extLst>
          </p:cNvPr>
          <p:cNvGraphicFramePr>
            <a:graphicFrameLocks noGrp="1"/>
          </p:cNvGraphicFramePr>
          <p:nvPr>
            <p:extLst>
              <p:ext uri="{D42A27DB-BD31-4B8C-83A1-F6EECF244321}">
                <p14:modId xmlns:p14="http://schemas.microsoft.com/office/powerpoint/2010/main" val="2039003511"/>
              </p:ext>
            </p:extLst>
          </p:nvPr>
        </p:nvGraphicFramePr>
        <p:xfrm>
          <a:off x="9265920" y="1592580"/>
          <a:ext cx="1249680" cy="21945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376223292"/>
                    </a:ext>
                  </a:extLst>
                </a:gridCol>
                <a:gridCol w="208280">
                  <a:extLst>
                    <a:ext uri="{9D8B030D-6E8A-4147-A177-3AD203B41FA5}">
                      <a16:colId xmlns:a16="http://schemas.microsoft.com/office/drawing/2014/main" val="3952698019"/>
                    </a:ext>
                  </a:extLst>
                </a:gridCol>
                <a:gridCol w="208280">
                  <a:extLst>
                    <a:ext uri="{9D8B030D-6E8A-4147-A177-3AD203B41FA5}">
                      <a16:colId xmlns:a16="http://schemas.microsoft.com/office/drawing/2014/main" val="2918663198"/>
                    </a:ext>
                  </a:extLst>
                </a:gridCol>
                <a:gridCol w="208280">
                  <a:extLst>
                    <a:ext uri="{9D8B030D-6E8A-4147-A177-3AD203B41FA5}">
                      <a16:colId xmlns:a16="http://schemas.microsoft.com/office/drawing/2014/main" val="1622803001"/>
                    </a:ext>
                  </a:extLst>
                </a:gridCol>
                <a:gridCol w="208280">
                  <a:extLst>
                    <a:ext uri="{9D8B030D-6E8A-4147-A177-3AD203B41FA5}">
                      <a16:colId xmlns:a16="http://schemas.microsoft.com/office/drawing/2014/main" val="3187255768"/>
                    </a:ext>
                  </a:extLst>
                </a:gridCol>
                <a:gridCol w="208280">
                  <a:extLst>
                    <a:ext uri="{9D8B030D-6E8A-4147-A177-3AD203B41FA5}">
                      <a16:colId xmlns:a16="http://schemas.microsoft.com/office/drawing/2014/main" val="2036539234"/>
                    </a:ext>
                  </a:extLst>
                </a:gridCol>
              </a:tblGrid>
              <a:tr h="762149">
                <a:tc>
                  <a:txBody>
                    <a:bodyPr/>
                    <a:lstStyle/>
                    <a:p>
                      <a:pPr fontAlgn="t"/>
                      <a:endParaRPr lang="en-GB">
                        <a:effectLst/>
                      </a:endParaRPr>
                    </a:p>
                    <a:p>
                      <a:pPr algn="l" rtl="0" fontAlgn="base"/>
                      <a:r>
                        <a:rPr lang="en-GB" sz="1200" dirty="0">
                          <a:effectLst/>
                        </a:rPr>
                        <a:t>Time </a:t>
                      </a:r>
                      <a:endParaRPr lang="en-GB" b="0" i="0" dirty="0">
                        <a:effectLst/>
                      </a:endParaRPr>
                    </a:p>
                  </a:txBody>
                  <a:tcPr/>
                </a:tc>
                <a:tc>
                  <a:txBody>
                    <a:bodyPr/>
                    <a:lstStyle/>
                    <a:p>
                      <a:pPr algn="ctr" fontAlgn="t"/>
                      <a:endParaRPr lang="en-GB">
                        <a:effectLst/>
                      </a:endParaRPr>
                    </a:p>
                    <a:p>
                      <a:pPr algn="l" rtl="0" fontAlgn="base"/>
                      <a:r>
                        <a:rPr lang="en-GB" sz="1200" dirty="0">
                          <a:effectLst/>
                        </a:rPr>
                        <a:t>Monday </a:t>
                      </a:r>
                      <a:endParaRPr lang="en-GB" b="0" i="0" dirty="0">
                        <a:effectLst/>
                      </a:endParaRPr>
                    </a:p>
                  </a:txBody>
                  <a:tcPr/>
                </a:tc>
                <a:tc>
                  <a:txBody>
                    <a:bodyPr/>
                    <a:lstStyle/>
                    <a:p>
                      <a:pPr algn="ctr" fontAlgn="t"/>
                      <a:endParaRPr lang="en-GB">
                        <a:effectLst/>
                      </a:endParaRPr>
                    </a:p>
                    <a:p>
                      <a:pPr algn="l" rtl="0" fontAlgn="base"/>
                      <a:r>
                        <a:rPr lang="en-GB" sz="1200" dirty="0">
                          <a:effectLst/>
                        </a:rPr>
                        <a:t>Tuesday </a:t>
                      </a:r>
                      <a:endParaRPr lang="en-GB" b="0" i="0" dirty="0">
                        <a:effectLst/>
                      </a:endParaRPr>
                    </a:p>
                  </a:txBody>
                  <a:tcPr/>
                </a:tc>
                <a:tc>
                  <a:txBody>
                    <a:bodyPr/>
                    <a:lstStyle/>
                    <a:p>
                      <a:pPr algn="ctr" fontAlgn="t"/>
                      <a:endParaRPr lang="en-GB">
                        <a:effectLst/>
                      </a:endParaRPr>
                    </a:p>
                    <a:p>
                      <a:pPr algn="l" rtl="0" fontAlgn="base"/>
                      <a:r>
                        <a:rPr lang="en-GB" sz="1200" dirty="0">
                          <a:effectLst/>
                        </a:rPr>
                        <a:t>Wednesday </a:t>
                      </a:r>
                      <a:endParaRPr lang="en-GB" b="0" i="0" dirty="0">
                        <a:effectLst/>
                      </a:endParaRPr>
                    </a:p>
                  </a:txBody>
                  <a:tcPr/>
                </a:tc>
                <a:tc>
                  <a:txBody>
                    <a:bodyPr/>
                    <a:lstStyle/>
                    <a:p>
                      <a:pPr algn="ctr" fontAlgn="t"/>
                      <a:endParaRPr lang="en-GB">
                        <a:effectLst/>
                      </a:endParaRPr>
                    </a:p>
                    <a:p>
                      <a:pPr algn="l" rtl="0" fontAlgn="base"/>
                      <a:r>
                        <a:rPr lang="en-GB" sz="1200" dirty="0">
                          <a:effectLst/>
                        </a:rPr>
                        <a:t>Thursday </a:t>
                      </a:r>
                      <a:endParaRPr lang="en-GB" b="0" i="0" dirty="0">
                        <a:effectLst/>
                      </a:endParaRPr>
                    </a:p>
                  </a:txBody>
                  <a:tcPr/>
                </a:tc>
                <a:tc>
                  <a:txBody>
                    <a:bodyPr/>
                    <a:lstStyle/>
                    <a:p>
                      <a:pPr algn="ctr" fontAlgn="t"/>
                      <a:endParaRPr lang="en-GB">
                        <a:effectLst/>
                      </a:endParaRPr>
                    </a:p>
                    <a:p>
                      <a:pPr algn="l" rtl="0" fontAlgn="base"/>
                      <a:r>
                        <a:rPr lang="en-GB" sz="1200" dirty="0">
                          <a:effectLst/>
                        </a:rPr>
                        <a:t>Friday </a:t>
                      </a:r>
                      <a:endParaRPr lang="en-GB" dirty="0">
                        <a:effectLst/>
                      </a:endParaRPr>
                    </a:p>
                    <a:p>
                      <a:pPr algn="l" rtl="0" fontAlgn="base"/>
                      <a:endParaRPr lang="en-GB" b="0" i="0" dirty="0">
                        <a:effectLst/>
                      </a:endParaRPr>
                    </a:p>
                  </a:txBody>
                  <a:tcPr/>
                </a:tc>
                <a:extLst>
                  <a:ext uri="{0D108BD9-81ED-4DB2-BD59-A6C34878D82A}">
                    <a16:rowId xmlns:a16="http://schemas.microsoft.com/office/drawing/2014/main" val="2641703725"/>
                  </a:ext>
                </a:extLst>
              </a:tr>
            </a:tbl>
          </a:graphicData>
        </a:graphic>
      </p:graphicFrame>
      <p:graphicFrame>
        <p:nvGraphicFramePr>
          <p:cNvPr id="5" name="Table 4">
            <a:extLst>
              <a:ext uri="{FF2B5EF4-FFF2-40B4-BE49-F238E27FC236}">
                <a16:creationId xmlns:a16="http://schemas.microsoft.com/office/drawing/2014/main" id="{D8D852E5-5AF4-5B3F-FBC8-4D2A7B007CA2}"/>
              </a:ext>
            </a:extLst>
          </p:cNvPr>
          <p:cNvGraphicFramePr>
            <a:graphicFrameLocks noGrp="1"/>
          </p:cNvGraphicFramePr>
          <p:nvPr/>
        </p:nvGraphicFramePr>
        <p:xfrm>
          <a:off x="1671637" y="2880360"/>
          <a:ext cx="8848725" cy="1097280"/>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609290492"/>
                    </a:ext>
                  </a:extLst>
                </a:gridCol>
                <a:gridCol w="6962775">
                  <a:extLst>
                    <a:ext uri="{9D8B030D-6E8A-4147-A177-3AD203B41FA5}">
                      <a16:colId xmlns:a16="http://schemas.microsoft.com/office/drawing/2014/main" val="752585471"/>
                    </a:ext>
                  </a:extLst>
                </a:gridCol>
              </a:tblGrid>
              <a:tr h="190500">
                <a:tc>
                  <a:txBody>
                    <a:bodyPr/>
                    <a:lstStyle/>
                    <a:p>
                      <a:pPr fontAlgn="t"/>
                      <a:endParaRPr lang="en-GB">
                        <a:effectLst/>
                      </a:endParaRPr>
                    </a:p>
                    <a:p>
                      <a:pPr algn="l" rtl="0" fontAlgn="base"/>
                      <a:r>
                        <a:rPr lang="en-GB" sz="1200">
                          <a:effectLst/>
                        </a:rPr>
                        <a:t>8:45-9:10 </a:t>
                      </a:r>
                      <a:endParaRPr lang="en-GB" b="0" i="0">
                        <a:effectLst/>
                      </a:endParaRPr>
                    </a:p>
                  </a:txBody>
                  <a:tcPr/>
                </a:tc>
                <a:tc>
                  <a:txBody>
                    <a:bodyPr/>
                    <a:lstStyle/>
                    <a:p>
                      <a:pPr algn="ctr" fontAlgn="t"/>
                      <a:endParaRPr lang="en-GB">
                        <a:effectLst/>
                      </a:endParaRPr>
                    </a:p>
                    <a:p>
                      <a:pPr algn="l" rtl="0" fontAlgn="base"/>
                      <a:r>
                        <a:rPr lang="en-GB" sz="1200">
                          <a:effectLst/>
                        </a:rPr>
                        <a:t>Doors open </a:t>
                      </a:r>
                      <a:endParaRPr lang="en-GB">
                        <a:effectLst/>
                      </a:endParaRPr>
                    </a:p>
                    <a:p>
                      <a:pPr algn="l" rtl="0" fontAlgn="base"/>
                      <a:r>
                        <a:rPr lang="en-GB" sz="1200">
                          <a:effectLst/>
                        </a:rPr>
                        <a:t>Register, independent activities- picture writing, handwriting, free choosing </a:t>
                      </a:r>
                      <a:endParaRPr lang="en-GB">
                        <a:effectLst/>
                      </a:endParaRPr>
                    </a:p>
                    <a:p>
                      <a:pPr algn="l" rtl="0" fontAlgn="base"/>
                      <a:r>
                        <a:rPr lang="en-GB" sz="1200">
                          <a:effectLst/>
                        </a:rPr>
                        <a:t>1:1 Reading  </a:t>
                      </a:r>
                      <a:endParaRPr lang="en-GB">
                        <a:effectLst/>
                      </a:endParaRPr>
                    </a:p>
                    <a:p>
                      <a:pPr algn="l" rtl="0" fontAlgn="base"/>
                      <a:r>
                        <a:rPr lang="en-GB" sz="1200">
                          <a:effectLst/>
                        </a:rPr>
                        <a:t> </a:t>
                      </a:r>
                      <a:endParaRPr lang="en-GB" b="0" i="0">
                        <a:effectLst/>
                      </a:endParaRPr>
                    </a:p>
                  </a:txBody>
                  <a:tcPr/>
                </a:tc>
                <a:extLst>
                  <a:ext uri="{0D108BD9-81ED-4DB2-BD59-A6C34878D82A}">
                    <a16:rowId xmlns:a16="http://schemas.microsoft.com/office/drawing/2014/main" val="1899822116"/>
                  </a:ext>
                </a:extLst>
              </a:tr>
            </a:tbl>
          </a:graphicData>
        </a:graphic>
      </p:graphicFrame>
      <p:graphicFrame>
        <p:nvGraphicFramePr>
          <p:cNvPr id="7" name="Table 6">
            <a:extLst>
              <a:ext uri="{FF2B5EF4-FFF2-40B4-BE49-F238E27FC236}">
                <a16:creationId xmlns:a16="http://schemas.microsoft.com/office/drawing/2014/main" id="{1690E68D-839D-A64D-C21D-117B5B832E96}"/>
              </a:ext>
            </a:extLst>
          </p:cNvPr>
          <p:cNvGraphicFramePr>
            <a:graphicFrameLocks noGrp="1"/>
          </p:cNvGraphicFramePr>
          <p:nvPr>
            <p:extLst>
              <p:ext uri="{D42A27DB-BD31-4B8C-83A1-F6EECF244321}">
                <p14:modId xmlns:p14="http://schemas.microsoft.com/office/powerpoint/2010/main" val="3495210396"/>
              </p:ext>
            </p:extLst>
          </p:nvPr>
        </p:nvGraphicFramePr>
        <p:xfrm>
          <a:off x="396671" y="362884"/>
          <a:ext cx="11439752" cy="6949440"/>
        </p:xfrm>
        <a:graphic>
          <a:graphicData uri="http://schemas.openxmlformats.org/drawingml/2006/table">
            <a:tbl>
              <a:tblPr firstRow="1" bandRow="1">
                <a:tableStyleId>{5C22544A-7EE6-4342-B048-85BDC9FD1C3A}</a:tableStyleId>
              </a:tblPr>
              <a:tblGrid>
                <a:gridCol w="1898406">
                  <a:extLst>
                    <a:ext uri="{9D8B030D-6E8A-4147-A177-3AD203B41FA5}">
                      <a16:colId xmlns:a16="http://schemas.microsoft.com/office/drawing/2014/main" val="2639706208"/>
                    </a:ext>
                  </a:extLst>
                </a:gridCol>
                <a:gridCol w="1898406">
                  <a:extLst>
                    <a:ext uri="{9D8B030D-6E8A-4147-A177-3AD203B41FA5}">
                      <a16:colId xmlns:a16="http://schemas.microsoft.com/office/drawing/2014/main" val="3062433322"/>
                    </a:ext>
                  </a:extLst>
                </a:gridCol>
                <a:gridCol w="1910735">
                  <a:extLst>
                    <a:ext uri="{9D8B030D-6E8A-4147-A177-3AD203B41FA5}">
                      <a16:colId xmlns:a16="http://schemas.microsoft.com/office/drawing/2014/main" val="2012936178"/>
                    </a:ext>
                  </a:extLst>
                </a:gridCol>
                <a:gridCol w="1910735">
                  <a:extLst>
                    <a:ext uri="{9D8B030D-6E8A-4147-A177-3AD203B41FA5}">
                      <a16:colId xmlns:a16="http://schemas.microsoft.com/office/drawing/2014/main" val="3916883591"/>
                    </a:ext>
                  </a:extLst>
                </a:gridCol>
                <a:gridCol w="1910735">
                  <a:extLst>
                    <a:ext uri="{9D8B030D-6E8A-4147-A177-3AD203B41FA5}">
                      <a16:colId xmlns:a16="http://schemas.microsoft.com/office/drawing/2014/main" val="2337654958"/>
                    </a:ext>
                  </a:extLst>
                </a:gridCol>
                <a:gridCol w="1910735">
                  <a:extLst>
                    <a:ext uri="{9D8B030D-6E8A-4147-A177-3AD203B41FA5}">
                      <a16:colId xmlns:a16="http://schemas.microsoft.com/office/drawing/2014/main" val="4191211514"/>
                    </a:ext>
                  </a:extLst>
                </a:gridCol>
              </a:tblGrid>
              <a:tr h="502638">
                <a:tc>
                  <a:txBody>
                    <a:bodyPr/>
                    <a:lstStyle/>
                    <a:p>
                      <a:pPr fontAlgn="t"/>
                      <a:endParaRPr lang="en-GB">
                        <a:effectLst/>
                      </a:endParaRPr>
                    </a:p>
                    <a:p>
                      <a:pPr algn="l" rtl="0" fontAlgn="base"/>
                      <a:r>
                        <a:rPr lang="en-GB" sz="1200" dirty="0">
                          <a:effectLst/>
                        </a:rPr>
                        <a:t>9:15-9:45 </a:t>
                      </a:r>
                      <a:endParaRPr lang="en-GB" b="0" i="0" dirty="0">
                        <a:effectLst/>
                      </a:endParaRPr>
                    </a:p>
                  </a:txBody>
                  <a:tcPr/>
                </a:tc>
                <a:tc>
                  <a:txBody>
                    <a:bodyPr/>
                    <a:lstStyle/>
                    <a:p>
                      <a:pPr algn="ctr" fontAlgn="t"/>
                      <a:endParaRPr lang="en-GB">
                        <a:effectLst/>
                      </a:endParaRPr>
                    </a:p>
                    <a:p>
                      <a:pPr algn="l" rtl="0" fontAlgn="base"/>
                      <a:r>
                        <a:rPr lang="en-GB" sz="1200" dirty="0">
                          <a:effectLst/>
                        </a:rPr>
                        <a:t>Phonics </a:t>
                      </a:r>
                      <a:endParaRPr lang="en-GB" b="0" i="0" dirty="0">
                        <a:effectLst/>
                      </a:endParaRPr>
                    </a:p>
                  </a:txBody>
                  <a:tcPr/>
                </a:tc>
                <a:tc>
                  <a:txBody>
                    <a:bodyPr/>
                    <a:lstStyle/>
                    <a:p>
                      <a:pPr algn="ctr" fontAlgn="t"/>
                      <a:endParaRPr lang="en-GB">
                        <a:effectLst/>
                      </a:endParaRPr>
                    </a:p>
                    <a:p>
                      <a:pPr algn="l" rtl="0" fontAlgn="base"/>
                      <a:r>
                        <a:rPr lang="en-GB" sz="1200" dirty="0">
                          <a:effectLst/>
                        </a:rPr>
                        <a:t>phonics </a:t>
                      </a:r>
                      <a:endParaRPr lang="en-GB" b="0" i="0" dirty="0">
                        <a:effectLst/>
                      </a:endParaRPr>
                    </a:p>
                  </a:txBody>
                  <a:tcPr/>
                </a:tc>
                <a:tc>
                  <a:txBody>
                    <a:bodyPr/>
                    <a:lstStyle/>
                    <a:p>
                      <a:pPr algn="ctr" fontAlgn="t"/>
                      <a:endParaRPr lang="en-GB">
                        <a:effectLst/>
                      </a:endParaRPr>
                    </a:p>
                    <a:p>
                      <a:pPr algn="l" rtl="0" fontAlgn="base"/>
                      <a:r>
                        <a:rPr lang="en-GB" sz="1200" dirty="0">
                          <a:effectLst/>
                        </a:rPr>
                        <a:t>Assembly/phonics </a:t>
                      </a:r>
                      <a:endParaRPr lang="en-GB" b="0" i="0" dirty="0">
                        <a:effectLst/>
                      </a:endParaRPr>
                    </a:p>
                  </a:txBody>
                  <a:tcPr/>
                </a:tc>
                <a:tc>
                  <a:txBody>
                    <a:bodyPr/>
                    <a:lstStyle/>
                    <a:p>
                      <a:pPr algn="ctr" fontAlgn="t"/>
                      <a:endParaRPr lang="en-GB">
                        <a:effectLst/>
                      </a:endParaRPr>
                    </a:p>
                    <a:p>
                      <a:pPr algn="l" rtl="0" fontAlgn="base"/>
                      <a:r>
                        <a:rPr lang="en-GB" sz="1200" dirty="0">
                          <a:effectLst/>
                        </a:rPr>
                        <a:t>phonics </a:t>
                      </a:r>
                      <a:endParaRPr lang="en-GB" b="0" i="0" dirty="0">
                        <a:effectLst/>
                      </a:endParaRPr>
                    </a:p>
                  </a:txBody>
                  <a:tcPr/>
                </a:tc>
                <a:tc>
                  <a:txBody>
                    <a:bodyPr/>
                    <a:lstStyle/>
                    <a:p>
                      <a:pPr algn="ctr" fontAlgn="t"/>
                      <a:endParaRPr lang="en-GB">
                        <a:effectLst/>
                      </a:endParaRPr>
                    </a:p>
                    <a:p>
                      <a:pPr algn="l" rtl="0" fontAlgn="base"/>
                      <a:r>
                        <a:rPr lang="en-GB" sz="1200" dirty="0">
                          <a:effectLst/>
                        </a:rPr>
                        <a:t>phonics </a:t>
                      </a:r>
                      <a:endParaRPr lang="en-GB" b="0" i="0" dirty="0">
                        <a:effectLst/>
                      </a:endParaRPr>
                    </a:p>
                  </a:txBody>
                  <a:tcPr/>
                </a:tc>
                <a:extLst>
                  <a:ext uri="{0D108BD9-81ED-4DB2-BD59-A6C34878D82A}">
                    <a16:rowId xmlns:a16="http://schemas.microsoft.com/office/drawing/2014/main" val="1716335971"/>
                  </a:ext>
                </a:extLst>
              </a:tr>
              <a:tr h="502638">
                <a:tc>
                  <a:txBody>
                    <a:bodyPr/>
                    <a:lstStyle/>
                    <a:p>
                      <a:pPr fontAlgn="t"/>
                      <a:endParaRPr lang="en-GB">
                        <a:effectLst/>
                      </a:endParaRPr>
                    </a:p>
                    <a:p>
                      <a:pPr algn="l" rtl="0" fontAlgn="base"/>
                      <a:r>
                        <a:rPr lang="en-GB" sz="1200" dirty="0">
                          <a:effectLst/>
                        </a:rPr>
                        <a:t>9:45-9:50 </a:t>
                      </a:r>
                      <a:endParaRPr lang="en-GB" b="0" i="0" dirty="0">
                        <a:effectLst/>
                      </a:endParaRPr>
                    </a:p>
                  </a:txBody>
                  <a:tcPr/>
                </a:tc>
                <a:tc>
                  <a:txBody>
                    <a:bodyPr/>
                    <a:lstStyle/>
                    <a:p>
                      <a:pPr fontAlgn="t"/>
                      <a:endParaRPr lang="en-GB">
                        <a:effectLst/>
                      </a:endParaRPr>
                    </a:p>
                    <a:p>
                      <a:pPr algn="l" rtl="0" fontAlgn="base"/>
                      <a:r>
                        <a:rPr lang="en-GB" sz="1200" dirty="0">
                          <a:effectLst/>
                        </a:rPr>
                        <a:t>Wake up, shake up </a:t>
                      </a:r>
                      <a:endParaRPr lang="en-GB" b="0" i="0" dirty="0">
                        <a:effectLst/>
                      </a:endParaRPr>
                    </a:p>
                  </a:txBody>
                  <a:tcPr/>
                </a:tc>
                <a:tc>
                  <a:txBody>
                    <a:bodyPr/>
                    <a:lstStyle/>
                    <a:p>
                      <a:pPr fontAlgn="t"/>
                      <a:endParaRPr lang="en-GB">
                        <a:effectLst/>
                      </a:endParaRPr>
                    </a:p>
                    <a:p>
                      <a:pPr algn="l" rtl="0" fontAlgn="base"/>
                      <a:r>
                        <a:rPr lang="en-GB" sz="1200" dirty="0">
                          <a:effectLst/>
                        </a:rPr>
                        <a:t>Wake up, shake up </a:t>
                      </a:r>
                      <a:endParaRPr lang="en-GB" b="0" i="0" dirty="0">
                        <a:effectLst/>
                      </a:endParaRPr>
                    </a:p>
                  </a:txBody>
                  <a:tcPr/>
                </a:tc>
                <a:tc>
                  <a:txBody>
                    <a:bodyPr/>
                    <a:lstStyle/>
                    <a:p>
                      <a:pPr fontAlgn="t"/>
                      <a:endParaRPr lang="en-GB">
                        <a:effectLst/>
                      </a:endParaRPr>
                    </a:p>
                    <a:p>
                      <a:pPr algn="l" rtl="0" fontAlgn="base"/>
                      <a:r>
                        <a:rPr lang="en-GB" sz="1200" dirty="0">
                          <a:effectLst/>
                        </a:rPr>
                        <a:t>Wake up, shake up </a:t>
                      </a:r>
                      <a:endParaRPr lang="en-GB" b="0" i="0" dirty="0">
                        <a:effectLst/>
                      </a:endParaRPr>
                    </a:p>
                  </a:txBody>
                  <a:tcPr/>
                </a:tc>
                <a:tc>
                  <a:txBody>
                    <a:bodyPr/>
                    <a:lstStyle/>
                    <a:p>
                      <a:pPr fontAlgn="t"/>
                      <a:endParaRPr lang="en-GB">
                        <a:effectLst/>
                      </a:endParaRPr>
                    </a:p>
                    <a:p>
                      <a:pPr algn="l" rtl="0" fontAlgn="base"/>
                      <a:r>
                        <a:rPr lang="en-GB" sz="1200" dirty="0">
                          <a:effectLst/>
                        </a:rPr>
                        <a:t>Wake up, shake up </a:t>
                      </a:r>
                      <a:endParaRPr lang="en-GB" b="0" i="0" dirty="0">
                        <a:effectLst/>
                      </a:endParaRPr>
                    </a:p>
                  </a:txBody>
                  <a:tcPr/>
                </a:tc>
                <a:tc>
                  <a:txBody>
                    <a:bodyPr/>
                    <a:lstStyle/>
                    <a:p>
                      <a:pPr fontAlgn="t"/>
                      <a:endParaRPr lang="en-GB">
                        <a:effectLst/>
                      </a:endParaRPr>
                    </a:p>
                    <a:p>
                      <a:pPr algn="l" rtl="0" fontAlgn="base"/>
                      <a:r>
                        <a:rPr lang="en-GB" sz="1200" dirty="0">
                          <a:effectLst/>
                        </a:rPr>
                        <a:t>Wake up, shake up </a:t>
                      </a:r>
                      <a:endParaRPr lang="en-GB" b="0" i="0" dirty="0">
                        <a:effectLst/>
                      </a:endParaRPr>
                    </a:p>
                  </a:txBody>
                  <a:tcPr/>
                </a:tc>
                <a:extLst>
                  <a:ext uri="{0D108BD9-81ED-4DB2-BD59-A6C34878D82A}">
                    <a16:rowId xmlns:a16="http://schemas.microsoft.com/office/drawing/2014/main" val="3344446149"/>
                  </a:ext>
                </a:extLst>
              </a:tr>
              <a:tr h="675962">
                <a:tc>
                  <a:txBody>
                    <a:bodyPr/>
                    <a:lstStyle/>
                    <a:p>
                      <a:pPr fontAlgn="t"/>
                      <a:endParaRPr lang="en-GB">
                        <a:effectLst/>
                      </a:endParaRPr>
                    </a:p>
                    <a:p>
                      <a:pPr algn="l" rtl="0" fontAlgn="base"/>
                      <a:r>
                        <a:rPr lang="en-GB" sz="1200" dirty="0">
                          <a:effectLst/>
                        </a:rPr>
                        <a:t>9:50-10:30  </a:t>
                      </a:r>
                      <a:endParaRPr lang="en-GB" b="0" i="0" dirty="0">
                        <a:effectLst/>
                      </a:endParaRPr>
                    </a:p>
                  </a:txBody>
                  <a:tcPr/>
                </a:tc>
                <a:tc>
                  <a:txBody>
                    <a:bodyPr/>
                    <a:lstStyle/>
                    <a:p>
                      <a:pPr fontAlgn="t"/>
                      <a:endParaRPr lang="en-GB">
                        <a:effectLst/>
                      </a:endParaRPr>
                    </a:p>
                    <a:p>
                      <a:pPr algn="l" rtl="0" fontAlgn="base"/>
                      <a:r>
                        <a:rPr lang="en-GB" sz="1200" dirty="0">
                          <a:effectLst/>
                        </a:rPr>
                        <a:t>Continuous provision/ group work (literacy)</a:t>
                      </a:r>
                      <a:endParaRPr lang="en-GB" b="0" i="0" dirty="0">
                        <a:effectLst/>
                      </a:endParaRPr>
                    </a:p>
                  </a:txBody>
                  <a:tcPr/>
                </a:tc>
                <a:tc>
                  <a:txBody>
                    <a:bodyPr/>
                    <a:lstStyle/>
                    <a:p>
                      <a:pPr fontAlgn="t"/>
                      <a:endParaRPr lang="en-GB">
                        <a:effectLst/>
                      </a:endParaRPr>
                    </a:p>
                    <a:p>
                      <a:pPr algn="l" rtl="0" fontAlgn="base"/>
                      <a:r>
                        <a:rPr lang="en-GB" sz="1200" dirty="0">
                          <a:effectLst/>
                        </a:rPr>
                        <a:t>Continuous provision/ group work </a:t>
                      </a:r>
                      <a:endParaRPr lang="en-GB" b="0" i="0" dirty="0">
                        <a:effectLst/>
                      </a:endParaRPr>
                    </a:p>
                  </a:txBody>
                  <a:tcPr/>
                </a:tc>
                <a:tc>
                  <a:txBody>
                    <a:bodyPr/>
                    <a:lstStyle/>
                    <a:p>
                      <a:pPr fontAlgn="t"/>
                      <a:endParaRPr lang="en-GB">
                        <a:effectLst/>
                      </a:endParaRPr>
                    </a:p>
                    <a:p>
                      <a:pPr algn="l" rtl="0" fontAlgn="base"/>
                      <a:r>
                        <a:rPr lang="en-GB" sz="1200" dirty="0">
                          <a:effectLst/>
                        </a:rPr>
                        <a:t>Continuous provision/ group work </a:t>
                      </a:r>
                      <a:endParaRPr lang="en-GB" b="0" i="0" dirty="0">
                        <a:effectLst/>
                      </a:endParaRPr>
                    </a:p>
                  </a:txBody>
                  <a:tcPr/>
                </a:tc>
                <a:tc>
                  <a:txBody>
                    <a:bodyPr/>
                    <a:lstStyle/>
                    <a:p>
                      <a:pPr fontAlgn="t"/>
                      <a:endParaRPr lang="en-GB">
                        <a:effectLst/>
                      </a:endParaRPr>
                    </a:p>
                    <a:p>
                      <a:pPr algn="l" rtl="0" fontAlgn="base"/>
                      <a:r>
                        <a:rPr lang="en-GB" sz="1200" dirty="0">
                          <a:effectLst/>
                        </a:rPr>
                        <a:t>Continuous provision/ group work </a:t>
                      </a:r>
                      <a:endParaRPr lang="en-GB" b="0" i="0" dirty="0">
                        <a:effectLst/>
                      </a:endParaRPr>
                    </a:p>
                  </a:txBody>
                  <a:tcPr/>
                </a:tc>
                <a:tc>
                  <a:txBody>
                    <a:bodyPr/>
                    <a:lstStyle/>
                    <a:p>
                      <a:pPr fontAlgn="t"/>
                      <a:endParaRPr lang="en-GB">
                        <a:effectLst/>
                      </a:endParaRPr>
                    </a:p>
                    <a:p>
                      <a:pPr algn="l" rtl="0" fontAlgn="base"/>
                      <a:r>
                        <a:rPr lang="en-GB" sz="1200" dirty="0">
                          <a:effectLst/>
                        </a:rPr>
                        <a:t>Swimming  </a:t>
                      </a:r>
                      <a:endParaRPr lang="en-GB" b="0" i="0" dirty="0">
                        <a:effectLst/>
                      </a:endParaRPr>
                    </a:p>
                  </a:txBody>
                  <a:tcPr/>
                </a:tc>
                <a:extLst>
                  <a:ext uri="{0D108BD9-81ED-4DB2-BD59-A6C34878D82A}">
                    <a16:rowId xmlns:a16="http://schemas.microsoft.com/office/drawing/2014/main" val="3450496304"/>
                  </a:ext>
                </a:extLst>
              </a:tr>
              <a:tr h="571968">
                <a:tc>
                  <a:txBody>
                    <a:bodyPr/>
                    <a:lstStyle/>
                    <a:p>
                      <a:pPr fontAlgn="t"/>
                      <a:endParaRPr lang="en-GB">
                        <a:effectLst/>
                      </a:endParaRPr>
                    </a:p>
                    <a:p>
                      <a:pPr algn="l" rtl="0" fontAlgn="base"/>
                      <a:r>
                        <a:rPr lang="en-GB" sz="1200" dirty="0">
                          <a:effectLst/>
                        </a:rPr>
                        <a:t>10:30- 11:00 </a:t>
                      </a:r>
                      <a:endParaRPr lang="en-GB" b="0" i="0" dirty="0">
                        <a:effectLst/>
                      </a:endParaRPr>
                    </a:p>
                  </a:txBody>
                  <a:tcPr/>
                </a:tc>
                <a:tc>
                  <a:txBody>
                    <a:bodyPr/>
                    <a:lstStyle/>
                    <a:p>
                      <a:pPr fontAlgn="t"/>
                      <a:endParaRPr lang="en-GB">
                        <a:effectLst/>
                      </a:endParaRPr>
                    </a:p>
                    <a:p>
                      <a:pPr algn="l" rtl="0" fontAlgn="base"/>
                      <a:r>
                        <a:rPr lang="en-GB" sz="1200" dirty="0">
                          <a:effectLst/>
                        </a:rPr>
                        <a:t>Break </a:t>
                      </a:r>
                      <a:endParaRPr lang="en-GB" b="0" i="0" dirty="0">
                        <a:effectLst/>
                      </a:endParaRPr>
                    </a:p>
                  </a:txBody>
                  <a:tcPr/>
                </a:tc>
                <a:tc>
                  <a:txBody>
                    <a:bodyPr/>
                    <a:lstStyle/>
                    <a:p>
                      <a:pPr fontAlgn="t"/>
                      <a:endParaRPr lang="en-GB">
                        <a:effectLst/>
                      </a:endParaRPr>
                    </a:p>
                    <a:p>
                      <a:pPr algn="l" rtl="0" fontAlgn="base"/>
                      <a:r>
                        <a:rPr lang="en-GB" sz="1200" dirty="0">
                          <a:effectLst/>
                        </a:rPr>
                        <a:t>Break </a:t>
                      </a:r>
                      <a:endParaRPr lang="en-GB" b="0" i="0" dirty="0">
                        <a:effectLst/>
                      </a:endParaRPr>
                    </a:p>
                  </a:txBody>
                  <a:tcPr/>
                </a:tc>
                <a:tc>
                  <a:txBody>
                    <a:bodyPr/>
                    <a:lstStyle/>
                    <a:p>
                      <a:pPr fontAlgn="t"/>
                      <a:endParaRPr lang="en-GB">
                        <a:effectLst/>
                      </a:endParaRPr>
                    </a:p>
                    <a:p>
                      <a:pPr algn="l" rtl="0" fontAlgn="base"/>
                      <a:r>
                        <a:rPr lang="en-GB" sz="1200" dirty="0">
                          <a:effectLst/>
                        </a:rPr>
                        <a:t>Break </a:t>
                      </a:r>
                      <a:endParaRPr lang="en-GB" b="0" i="0" dirty="0">
                        <a:effectLst/>
                      </a:endParaRPr>
                    </a:p>
                  </a:txBody>
                  <a:tcPr/>
                </a:tc>
                <a:tc>
                  <a:txBody>
                    <a:bodyPr/>
                    <a:lstStyle/>
                    <a:p>
                      <a:pPr fontAlgn="t"/>
                      <a:endParaRPr lang="en-GB">
                        <a:effectLst/>
                      </a:endParaRPr>
                    </a:p>
                    <a:p>
                      <a:pPr algn="l" rtl="0" fontAlgn="base"/>
                      <a:r>
                        <a:rPr lang="en-GB" sz="1200" dirty="0">
                          <a:effectLst/>
                        </a:rPr>
                        <a:t>Break </a:t>
                      </a:r>
                      <a:endParaRPr lang="en-GB" b="0" i="0" dirty="0">
                        <a:effectLst/>
                      </a:endParaRPr>
                    </a:p>
                  </a:txBody>
                  <a:tcPr/>
                </a:tc>
                <a:tc>
                  <a:txBody>
                    <a:bodyPr/>
                    <a:lstStyle/>
                    <a:p>
                      <a:pPr fontAlgn="t"/>
                      <a:endParaRPr lang="en-GB">
                        <a:effectLst/>
                      </a:endParaRPr>
                    </a:p>
                    <a:p>
                      <a:pPr algn="l" rtl="0" fontAlgn="base"/>
                      <a:endParaRPr lang="en-GB" b="0" i="0" dirty="0">
                        <a:effectLst/>
                      </a:endParaRPr>
                    </a:p>
                  </a:txBody>
                  <a:tcPr/>
                </a:tc>
                <a:extLst>
                  <a:ext uri="{0D108BD9-81ED-4DB2-BD59-A6C34878D82A}">
                    <a16:rowId xmlns:a16="http://schemas.microsoft.com/office/drawing/2014/main" val="4174416293"/>
                  </a:ext>
                </a:extLst>
              </a:tr>
              <a:tr h="571968">
                <a:tc>
                  <a:txBody>
                    <a:bodyPr/>
                    <a:lstStyle/>
                    <a:p>
                      <a:pPr fontAlgn="t"/>
                      <a:endParaRPr lang="en-GB">
                        <a:effectLst/>
                      </a:endParaRPr>
                    </a:p>
                    <a:p>
                      <a:pPr algn="l" rtl="0" fontAlgn="base"/>
                      <a:r>
                        <a:rPr lang="en-GB" sz="1200" dirty="0">
                          <a:effectLst/>
                        </a:rPr>
                        <a:t>11:00-12:00 </a:t>
                      </a:r>
                      <a:endParaRPr lang="en-GB" b="0" i="0" dirty="0">
                        <a:effectLst/>
                      </a:endParaRPr>
                    </a:p>
                  </a:txBody>
                  <a:tcPr/>
                </a:tc>
                <a:tc>
                  <a:txBody>
                    <a:bodyPr/>
                    <a:lstStyle/>
                    <a:p>
                      <a:pPr fontAlgn="t"/>
                      <a:endParaRPr lang="en-GB">
                        <a:effectLst/>
                      </a:endParaRPr>
                    </a:p>
                    <a:p>
                      <a:pPr algn="l" rtl="0" fontAlgn="base"/>
                      <a:r>
                        <a:rPr lang="en-GB" sz="1200" dirty="0">
                          <a:effectLst/>
                        </a:rPr>
                        <a:t>Numeracy/Group work </a:t>
                      </a:r>
                      <a:endParaRPr lang="en-GB" b="0" i="0" dirty="0">
                        <a:effectLst/>
                      </a:endParaRPr>
                    </a:p>
                  </a:txBody>
                  <a:tcPr/>
                </a:tc>
                <a:tc>
                  <a:txBody>
                    <a:bodyPr/>
                    <a:lstStyle/>
                    <a:p>
                      <a:pPr fontAlgn="t"/>
                      <a:endParaRPr lang="en-GB">
                        <a:effectLst/>
                      </a:endParaRPr>
                    </a:p>
                    <a:p>
                      <a:pPr algn="l" rtl="0" fontAlgn="base"/>
                      <a:r>
                        <a:rPr lang="en-GB" sz="1200" dirty="0">
                          <a:effectLst/>
                        </a:rPr>
                        <a:t>Numeracy/Group work </a:t>
                      </a:r>
                      <a:endParaRPr lang="en-GB" b="0" i="0" dirty="0">
                        <a:effectLst/>
                      </a:endParaRPr>
                    </a:p>
                  </a:txBody>
                  <a:tcPr/>
                </a:tc>
                <a:tc>
                  <a:txBody>
                    <a:bodyPr/>
                    <a:lstStyle/>
                    <a:p>
                      <a:pPr fontAlgn="t"/>
                      <a:endParaRPr lang="en-GB">
                        <a:effectLst/>
                      </a:endParaRPr>
                    </a:p>
                    <a:p>
                      <a:pPr algn="l" rtl="0" fontAlgn="base"/>
                      <a:r>
                        <a:rPr lang="en-GB" sz="1200" dirty="0">
                          <a:effectLst/>
                        </a:rPr>
                        <a:t>Numeracy/Group work </a:t>
                      </a:r>
                      <a:endParaRPr lang="en-GB" b="0" i="0" dirty="0">
                        <a:effectLst/>
                      </a:endParaRPr>
                    </a:p>
                  </a:txBody>
                  <a:tcPr/>
                </a:tc>
                <a:tc>
                  <a:txBody>
                    <a:bodyPr/>
                    <a:lstStyle/>
                    <a:p>
                      <a:pPr fontAlgn="t"/>
                      <a:endParaRPr lang="en-GB">
                        <a:effectLst/>
                      </a:endParaRPr>
                    </a:p>
                    <a:p>
                      <a:pPr algn="l" rtl="0" fontAlgn="base"/>
                      <a:r>
                        <a:rPr lang="en-GB" sz="1200" dirty="0">
                          <a:effectLst/>
                        </a:rPr>
                        <a:t>Numeracy/Group work </a:t>
                      </a:r>
                      <a:endParaRPr lang="en-GB" b="0" i="0" dirty="0">
                        <a:effectLst/>
                      </a:endParaRPr>
                    </a:p>
                  </a:txBody>
                  <a:tcPr/>
                </a:tc>
                <a:tc>
                  <a:txBody>
                    <a:bodyPr/>
                    <a:lstStyle/>
                    <a:p>
                      <a:pPr fontAlgn="t"/>
                      <a:endParaRPr lang="en-GB">
                        <a:effectLst/>
                      </a:endParaRPr>
                    </a:p>
                    <a:p>
                      <a:pPr algn="l" rtl="0" fontAlgn="base"/>
                      <a:endParaRPr lang="en-GB" b="0" i="0" dirty="0">
                        <a:effectLst/>
                      </a:endParaRPr>
                    </a:p>
                  </a:txBody>
                  <a:tcPr/>
                </a:tc>
                <a:extLst>
                  <a:ext uri="{0D108BD9-81ED-4DB2-BD59-A6C34878D82A}">
                    <a16:rowId xmlns:a16="http://schemas.microsoft.com/office/drawing/2014/main" val="1292317102"/>
                  </a:ext>
                </a:extLst>
              </a:tr>
              <a:tr h="502638">
                <a:tc>
                  <a:txBody>
                    <a:bodyPr/>
                    <a:lstStyle/>
                    <a:p>
                      <a:pPr fontAlgn="t"/>
                      <a:endParaRPr lang="en-GB">
                        <a:effectLst/>
                      </a:endParaRPr>
                    </a:p>
                    <a:p>
                      <a:pPr algn="l" rtl="0" fontAlgn="base"/>
                      <a:r>
                        <a:rPr lang="en-GB" sz="1200" dirty="0">
                          <a:effectLst/>
                        </a:rPr>
                        <a:t>12:00-1:00 </a:t>
                      </a:r>
                      <a:endParaRPr lang="en-GB" b="0" i="0" dirty="0">
                        <a:effectLst/>
                      </a:endParaRPr>
                    </a:p>
                  </a:txBody>
                  <a:tcPr/>
                </a:tc>
                <a:tc>
                  <a:txBody>
                    <a:bodyPr/>
                    <a:lstStyle/>
                    <a:p>
                      <a:pPr fontAlgn="t"/>
                      <a:endParaRPr lang="en-GB">
                        <a:effectLst/>
                      </a:endParaRPr>
                    </a:p>
                    <a:p>
                      <a:pPr algn="l" rtl="0" fontAlgn="base"/>
                      <a:r>
                        <a:rPr lang="en-GB" sz="1200" dirty="0">
                          <a:effectLst/>
                        </a:rPr>
                        <a:t>Lunch </a:t>
                      </a:r>
                      <a:endParaRPr lang="en-GB" b="0" i="0" dirty="0">
                        <a:effectLst/>
                      </a:endParaRPr>
                    </a:p>
                  </a:txBody>
                  <a:tcPr/>
                </a:tc>
                <a:tc>
                  <a:txBody>
                    <a:bodyPr/>
                    <a:lstStyle/>
                    <a:p>
                      <a:pPr fontAlgn="t"/>
                      <a:endParaRPr lang="en-GB">
                        <a:effectLst/>
                      </a:endParaRPr>
                    </a:p>
                    <a:p>
                      <a:pPr algn="l" rtl="0" fontAlgn="base"/>
                      <a:r>
                        <a:rPr lang="en-GB" sz="1200" dirty="0">
                          <a:effectLst/>
                        </a:rPr>
                        <a:t>Lunch </a:t>
                      </a:r>
                      <a:endParaRPr lang="en-GB" b="0" i="0" dirty="0">
                        <a:effectLst/>
                      </a:endParaRPr>
                    </a:p>
                  </a:txBody>
                  <a:tcPr/>
                </a:tc>
                <a:tc>
                  <a:txBody>
                    <a:bodyPr/>
                    <a:lstStyle/>
                    <a:p>
                      <a:pPr fontAlgn="t"/>
                      <a:endParaRPr lang="en-GB">
                        <a:effectLst/>
                      </a:endParaRPr>
                    </a:p>
                    <a:p>
                      <a:pPr algn="l" rtl="0" fontAlgn="base"/>
                      <a:r>
                        <a:rPr lang="en-GB" sz="1200" dirty="0">
                          <a:effectLst/>
                        </a:rPr>
                        <a:t>Lunch </a:t>
                      </a:r>
                      <a:endParaRPr lang="en-GB" b="0" i="0" dirty="0">
                        <a:effectLst/>
                      </a:endParaRPr>
                    </a:p>
                  </a:txBody>
                  <a:tcPr/>
                </a:tc>
                <a:tc>
                  <a:txBody>
                    <a:bodyPr/>
                    <a:lstStyle/>
                    <a:p>
                      <a:pPr fontAlgn="t"/>
                      <a:endParaRPr lang="en-GB">
                        <a:effectLst/>
                      </a:endParaRPr>
                    </a:p>
                    <a:p>
                      <a:pPr algn="l" rtl="0" fontAlgn="base"/>
                      <a:r>
                        <a:rPr lang="en-GB" sz="1200" dirty="0">
                          <a:effectLst/>
                        </a:rPr>
                        <a:t>Lunch </a:t>
                      </a:r>
                      <a:endParaRPr lang="en-GB" b="0" i="0" dirty="0">
                        <a:effectLst/>
                      </a:endParaRPr>
                    </a:p>
                  </a:txBody>
                  <a:tcPr/>
                </a:tc>
                <a:tc>
                  <a:txBody>
                    <a:bodyPr/>
                    <a:lstStyle/>
                    <a:p>
                      <a:pPr fontAlgn="t"/>
                      <a:endParaRPr lang="en-GB">
                        <a:effectLst/>
                      </a:endParaRPr>
                    </a:p>
                    <a:p>
                      <a:pPr algn="l" rtl="0" fontAlgn="base"/>
                      <a:r>
                        <a:rPr lang="en-GB" sz="1200" dirty="0">
                          <a:effectLst/>
                        </a:rPr>
                        <a:t>Lunch </a:t>
                      </a:r>
                      <a:endParaRPr lang="en-GB" b="0" i="0" dirty="0">
                        <a:effectLst/>
                      </a:endParaRPr>
                    </a:p>
                  </a:txBody>
                  <a:tcPr/>
                </a:tc>
                <a:extLst>
                  <a:ext uri="{0D108BD9-81ED-4DB2-BD59-A6C34878D82A}">
                    <a16:rowId xmlns:a16="http://schemas.microsoft.com/office/drawing/2014/main" val="465875149"/>
                  </a:ext>
                </a:extLst>
              </a:tr>
              <a:tr h="675962">
                <a:tc>
                  <a:txBody>
                    <a:bodyPr/>
                    <a:lstStyle/>
                    <a:p>
                      <a:pPr fontAlgn="t"/>
                      <a:endParaRPr lang="en-GB">
                        <a:effectLst/>
                      </a:endParaRPr>
                    </a:p>
                    <a:p>
                      <a:pPr algn="l" rtl="0" fontAlgn="base"/>
                      <a:r>
                        <a:rPr lang="en-GB" sz="1200" dirty="0">
                          <a:effectLst/>
                        </a:rPr>
                        <a:t>1:00-1:45 </a:t>
                      </a:r>
                      <a:endParaRPr lang="en-GB" b="0" i="0" dirty="0">
                        <a:effectLst/>
                      </a:endParaRPr>
                    </a:p>
                  </a:txBody>
                  <a:tcPr/>
                </a:tc>
                <a:tc>
                  <a:txBody>
                    <a:bodyPr/>
                    <a:lstStyle/>
                    <a:p>
                      <a:pPr fontAlgn="t"/>
                      <a:endParaRPr lang="en-GB">
                        <a:effectLst/>
                      </a:endParaRPr>
                    </a:p>
                    <a:p>
                      <a:pPr algn="l" rtl="0" fontAlgn="base"/>
                      <a:r>
                        <a:rPr lang="en-GB" sz="1200" dirty="0">
                          <a:effectLst/>
                        </a:rPr>
                        <a:t>RE </a:t>
                      </a:r>
                      <a:endParaRPr lang="en-GB" b="0" i="0" dirty="0">
                        <a:effectLst/>
                      </a:endParaRPr>
                    </a:p>
                  </a:txBody>
                  <a:tcPr/>
                </a:tc>
                <a:tc>
                  <a:txBody>
                    <a:bodyPr/>
                    <a:lstStyle/>
                    <a:p>
                      <a:pPr fontAlgn="t"/>
                      <a:endParaRPr lang="en-GB">
                        <a:effectLst/>
                      </a:endParaRPr>
                    </a:p>
                    <a:p>
                      <a:pPr algn="l" rtl="0" fontAlgn="base"/>
                      <a:r>
                        <a:rPr lang="en-GB" sz="1200" dirty="0">
                          <a:effectLst/>
                        </a:rPr>
                        <a:t>Whole class reading </a:t>
                      </a:r>
                      <a:endParaRPr lang="en-GB" b="0" i="0" dirty="0">
                        <a:effectLst/>
                      </a:endParaRPr>
                    </a:p>
                  </a:txBody>
                  <a:tcPr/>
                </a:tc>
                <a:tc>
                  <a:txBody>
                    <a:bodyPr/>
                    <a:lstStyle/>
                    <a:p>
                      <a:pPr fontAlgn="t"/>
                      <a:endParaRPr lang="en-GB">
                        <a:effectLst/>
                      </a:endParaRPr>
                    </a:p>
                    <a:p>
                      <a:pPr algn="l" rtl="0" fontAlgn="base"/>
                      <a:r>
                        <a:rPr lang="en-GB" sz="1200" dirty="0">
                          <a:effectLst/>
                        </a:rPr>
                        <a:t>Topic (History/Geography) </a:t>
                      </a:r>
                      <a:endParaRPr lang="en-GB" b="0" i="0" dirty="0">
                        <a:effectLst/>
                      </a:endParaRPr>
                    </a:p>
                  </a:txBody>
                  <a:tcPr/>
                </a:tc>
                <a:tc>
                  <a:txBody>
                    <a:bodyPr/>
                    <a:lstStyle/>
                    <a:p>
                      <a:pPr fontAlgn="t"/>
                      <a:endParaRPr lang="en-GB">
                        <a:effectLst/>
                      </a:endParaRPr>
                    </a:p>
                    <a:p>
                      <a:pPr algn="l" rtl="0" fontAlgn="base"/>
                      <a:r>
                        <a:rPr lang="en-GB" sz="1200" dirty="0">
                          <a:effectLst/>
                        </a:rPr>
                        <a:t>Reading  </a:t>
                      </a:r>
                      <a:endParaRPr lang="en-GB" b="0" i="0" dirty="0">
                        <a:effectLst/>
                      </a:endParaRPr>
                    </a:p>
                  </a:txBody>
                  <a:tcPr/>
                </a:tc>
                <a:tc>
                  <a:txBody>
                    <a:bodyPr/>
                    <a:lstStyle/>
                    <a:p>
                      <a:pPr fontAlgn="t"/>
                      <a:endParaRPr lang="en-GB">
                        <a:effectLst/>
                      </a:endParaRPr>
                    </a:p>
                    <a:p>
                      <a:pPr algn="l" rtl="0" fontAlgn="base"/>
                      <a:r>
                        <a:rPr lang="en-GB" sz="1200" dirty="0">
                          <a:effectLst/>
                        </a:rPr>
                        <a:t>Whole school art and design  </a:t>
                      </a:r>
                      <a:endParaRPr lang="en-GB" b="0" i="0" dirty="0">
                        <a:effectLst/>
                      </a:endParaRPr>
                    </a:p>
                  </a:txBody>
                  <a:tcPr/>
                </a:tc>
                <a:extLst>
                  <a:ext uri="{0D108BD9-81ED-4DB2-BD59-A6C34878D82A}">
                    <a16:rowId xmlns:a16="http://schemas.microsoft.com/office/drawing/2014/main" val="2548734812"/>
                  </a:ext>
                </a:extLst>
              </a:tr>
              <a:tr h="1022609">
                <a:tc>
                  <a:txBody>
                    <a:bodyPr/>
                    <a:lstStyle/>
                    <a:p>
                      <a:pPr fontAlgn="t"/>
                      <a:endParaRPr lang="en-GB">
                        <a:effectLst/>
                      </a:endParaRPr>
                    </a:p>
                    <a:p>
                      <a:pPr algn="l" rtl="0" fontAlgn="base"/>
                      <a:r>
                        <a:rPr lang="en-GB" sz="1200" dirty="0">
                          <a:effectLst/>
                        </a:rPr>
                        <a:t>1:45-2:20 </a:t>
                      </a:r>
                      <a:endParaRPr lang="en-GB" b="0" i="0" dirty="0">
                        <a:effectLst/>
                      </a:endParaRPr>
                    </a:p>
                  </a:txBody>
                  <a:tcPr/>
                </a:tc>
                <a:tc>
                  <a:txBody>
                    <a:bodyPr/>
                    <a:lstStyle/>
                    <a:p>
                      <a:pPr fontAlgn="t"/>
                      <a:endParaRPr lang="en-GB">
                        <a:effectLst/>
                      </a:endParaRPr>
                    </a:p>
                    <a:p>
                      <a:pPr algn="l" rtl="0" fontAlgn="base"/>
                      <a:r>
                        <a:rPr lang="en-GB" sz="1200" dirty="0">
                          <a:effectLst/>
                        </a:rPr>
                        <a:t>Reading  </a:t>
                      </a:r>
                      <a:endParaRPr lang="en-GB" dirty="0">
                        <a:effectLst/>
                      </a:endParaRPr>
                    </a:p>
                    <a:p>
                      <a:pPr algn="l" rtl="0" fontAlgn="base"/>
                      <a:endParaRPr lang="en-GB" b="0" i="0" dirty="0">
                        <a:effectLst/>
                      </a:endParaRPr>
                    </a:p>
                  </a:txBody>
                  <a:tcPr/>
                </a:tc>
                <a:tc>
                  <a:txBody>
                    <a:bodyPr/>
                    <a:lstStyle/>
                    <a:p>
                      <a:pPr fontAlgn="t"/>
                      <a:endParaRPr lang="en-GB">
                        <a:effectLst/>
                      </a:endParaRPr>
                    </a:p>
                    <a:p>
                      <a:pPr algn="l" rtl="0" fontAlgn="base"/>
                      <a:r>
                        <a:rPr lang="en-GB" sz="1200" dirty="0">
                          <a:effectLst/>
                        </a:rPr>
                        <a:t>Reading/ Science  </a:t>
                      </a:r>
                      <a:endParaRPr lang="en-GB" b="0" i="0" dirty="0">
                        <a:effectLst/>
                      </a:endParaRPr>
                    </a:p>
                  </a:txBody>
                  <a:tcPr/>
                </a:tc>
                <a:tc>
                  <a:txBody>
                    <a:bodyPr/>
                    <a:lstStyle/>
                    <a:p>
                      <a:pPr fontAlgn="t"/>
                      <a:endParaRPr lang="en-GB">
                        <a:effectLst/>
                      </a:endParaRPr>
                    </a:p>
                    <a:p>
                      <a:pPr algn="l" rtl="0" fontAlgn="base"/>
                      <a:r>
                        <a:rPr lang="en-GB" sz="1200" dirty="0">
                          <a:effectLst/>
                        </a:rPr>
                        <a:t>Dance </a:t>
                      </a:r>
                      <a:endParaRPr lang="en-GB" b="0" i="0" dirty="0">
                        <a:effectLst/>
                      </a:endParaRPr>
                    </a:p>
                  </a:txBody>
                  <a:tcPr/>
                </a:tc>
                <a:tc>
                  <a:txBody>
                    <a:bodyPr/>
                    <a:lstStyle/>
                    <a:p>
                      <a:pPr fontAlgn="t"/>
                      <a:endParaRPr lang="en-GB">
                        <a:effectLst/>
                      </a:endParaRPr>
                    </a:p>
                    <a:p>
                      <a:pPr algn="l" rtl="0" fontAlgn="base"/>
                      <a:r>
                        <a:rPr lang="en-GB" sz="1200" dirty="0">
                          <a:effectLst/>
                        </a:rPr>
                        <a:t>1:50-2:10 </a:t>
                      </a:r>
                      <a:endParaRPr lang="en-GB" dirty="0">
                        <a:effectLst/>
                      </a:endParaRPr>
                    </a:p>
                    <a:p>
                      <a:pPr algn="l" rtl="0" fontAlgn="base"/>
                      <a:r>
                        <a:rPr lang="en-GB" sz="1200" dirty="0">
                          <a:effectLst/>
                        </a:rPr>
                        <a:t>PSHE </a:t>
                      </a:r>
                      <a:endParaRPr lang="en-GB" dirty="0">
                        <a:effectLst/>
                      </a:endParaRPr>
                    </a:p>
                    <a:p>
                      <a:pPr algn="l" rtl="0" fontAlgn="base"/>
                      <a:r>
                        <a:rPr lang="en-GB" sz="1200" dirty="0">
                          <a:effectLst/>
                        </a:rPr>
                        <a:t>2:10-2:40  </a:t>
                      </a:r>
                      <a:endParaRPr lang="en-GB" dirty="0">
                        <a:effectLst/>
                      </a:endParaRPr>
                    </a:p>
                    <a:p>
                      <a:pPr algn="l" rtl="0" fontAlgn="base"/>
                      <a:r>
                        <a:rPr lang="en-GB" sz="1200" dirty="0">
                          <a:effectLst/>
                        </a:rPr>
                        <a:t>Music-Miss Heaton </a:t>
                      </a:r>
                      <a:endParaRPr lang="en-GB" b="0" i="0" dirty="0">
                        <a:effectLst/>
                      </a:endParaRPr>
                    </a:p>
                  </a:txBody>
                  <a:tcPr/>
                </a:tc>
                <a:tc rowSpan="2">
                  <a:txBody>
                    <a:bodyPr/>
                    <a:lstStyle/>
                    <a:p>
                      <a:pPr fontAlgn="t"/>
                      <a:endParaRPr lang="en-GB">
                        <a:effectLst/>
                      </a:endParaRPr>
                    </a:p>
                    <a:p>
                      <a:pPr algn="l" rtl="0" fontAlgn="base"/>
                      <a:endParaRPr lang="en-GB" b="0" i="0" dirty="0">
                        <a:effectLst/>
                      </a:endParaRPr>
                    </a:p>
                  </a:txBody>
                  <a:tcPr/>
                </a:tc>
                <a:extLst>
                  <a:ext uri="{0D108BD9-81ED-4DB2-BD59-A6C34878D82A}">
                    <a16:rowId xmlns:a16="http://schemas.microsoft.com/office/drawing/2014/main" val="3885546970"/>
                  </a:ext>
                </a:extLst>
              </a:tr>
              <a:tr h="675962">
                <a:tc>
                  <a:txBody>
                    <a:bodyPr/>
                    <a:lstStyle/>
                    <a:p>
                      <a:pPr fontAlgn="t"/>
                      <a:endParaRPr lang="en-GB">
                        <a:effectLst/>
                      </a:endParaRPr>
                    </a:p>
                    <a:p>
                      <a:pPr algn="l" rtl="0" fontAlgn="base"/>
                      <a:r>
                        <a:rPr lang="en-GB" sz="1200" dirty="0">
                          <a:effectLst/>
                        </a:rPr>
                        <a:t>2:20- 2:50 </a:t>
                      </a:r>
                      <a:endParaRPr lang="en-GB" b="0" i="0" dirty="0">
                        <a:effectLst/>
                      </a:endParaRPr>
                    </a:p>
                  </a:txBody>
                  <a:tcPr/>
                </a:tc>
                <a:tc>
                  <a:txBody>
                    <a:bodyPr/>
                    <a:lstStyle/>
                    <a:p>
                      <a:pPr fontAlgn="t"/>
                      <a:endParaRPr lang="en-GB">
                        <a:effectLst/>
                      </a:endParaRPr>
                    </a:p>
                    <a:p>
                      <a:pPr algn="l" rtl="0" fontAlgn="base"/>
                      <a:r>
                        <a:rPr lang="en-GB" sz="1200" dirty="0">
                          <a:effectLst/>
                        </a:rPr>
                        <a:t>PE  </a:t>
                      </a:r>
                      <a:endParaRPr lang="en-GB" dirty="0">
                        <a:effectLst/>
                      </a:endParaRPr>
                    </a:p>
                    <a:p>
                      <a:pPr algn="l" rtl="0" fontAlgn="base"/>
                      <a:r>
                        <a:rPr lang="en-GB" sz="1200" dirty="0">
                          <a:effectLst/>
                        </a:rPr>
                        <a:t>Rupert  </a:t>
                      </a:r>
                      <a:endParaRPr lang="en-GB" b="0" i="0" dirty="0">
                        <a:effectLst/>
                      </a:endParaRPr>
                    </a:p>
                  </a:txBody>
                  <a:tcPr/>
                </a:tc>
                <a:tc>
                  <a:txBody>
                    <a:bodyPr/>
                    <a:lstStyle/>
                    <a:p>
                      <a:pPr fontAlgn="t"/>
                      <a:endParaRPr lang="en-GB">
                        <a:effectLst/>
                      </a:endParaRPr>
                    </a:p>
                    <a:p>
                      <a:pPr algn="l" rtl="0" fontAlgn="base"/>
                      <a:r>
                        <a:rPr lang="en-GB" sz="1200" dirty="0">
                          <a:effectLst/>
                        </a:rPr>
                        <a:t>Science  </a:t>
                      </a:r>
                      <a:endParaRPr lang="en-GB" b="0" i="0" dirty="0">
                        <a:effectLst/>
                      </a:endParaRPr>
                    </a:p>
                  </a:txBody>
                  <a:tcPr/>
                </a:tc>
                <a:tc>
                  <a:txBody>
                    <a:bodyPr/>
                    <a:lstStyle/>
                    <a:p>
                      <a:pPr fontAlgn="t"/>
                      <a:endParaRPr lang="en-GB">
                        <a:effectLst/>
                      </a:endParaRPr>
                    </a:p>
                    <a:p>
                      <a:pPr algn="l" rtl="0" fontAlgn="base"/>
                      <a:r>
                        <a:rPr lang="en-GB" sz="1200" dirty="0">
                          <a:effectLst/>
                        </a:rPr>
                        <a:t>Dance </a:t>
                      </a:r>
                      <a:endParaRPr lang="en-GB" b="0" i="0" dirty="0">
                        <a:effectLst/>
                      </a:endParaRPr>
                    </a:p>
                  </a:txBody>
                  <a:tcPr/>
                </a:tc>
                <a:tc>
                  <a:txBody>
                    <a:bodyPr/>
                    <a:lstStyle/>
                    <a:p>
                      <a:pPr fontAlgn="t"/>
                      <a:endParaRPr lang="en-GB">
                        <a:effectLst/>
                      </a:endParaRPr>
                    </a:p>
                    <a:p>
                      <a:pPr algn="l" rtl="0" fontAlgn="base"/>
                      <a:endParaRPr lang="en-GB" b="0" i="0" dirty="0">
                        <a:effectLst/>
                      </a:endParaRPr>
                    </a:p>
                  </a:txBody>
                  <a:tcPr/>
                </a:tc>
                <a:tc vMerge="1">
                  <a:txBody>
                    <a:bodyPr/>
                    <a:lstStyle/>
                    <a:p>
                      <a:endParaRPr lang="en-GB"/>
                    </a:p>
                  </a:txBody>
                  <a:tcPr/>
                </a:tc>
                <a:extLst>
                  <a:ext uri="{0D108BD9-81ED-4DB2-BD59-A6C34878D82A}">
                    <a16:rowId xmlns:a16="http://schemas.microsoft.com/office/drawing/2014/main" val="2707891573"/>
                  </a:ext>
                </a:extLst>
              </a:tr>
              <a:tr h="675962">
                <a:tc>
                  <a:txBody>
                    <a:bodyPr/>
                    <a:lstStyle/>
                    <a:p>
                      <a:pPr fontAlgn="t"/>
                      <a:endParaRPr lang="en-GB">
                        <a:effectLst/>
                      </a:endParaRPr>
                    </a:p>
                    <a:p>
                      <a:pPr algn="l" rtl="0" fontAlgn="base"/>
                      <a:r>
                        <a:rPr lang="en-GB" sz="1200" dirty="0">
                          <a:effectLst/>
                        </a:rPr>
                        <a:t>2:45-3:00 </a:t>
                      </a:r>
                      <a:endParaRPr lang="en-GB" b="0" i="0" dirty="0">
                        <a:effectLst/>
                      </a:endParaRPr>
                    </a:p>
                  </a:txBody>
                  <a:tcPr/>
                </a:tc>
                <a:tc>
                  <a:txBody>
                    <a:bodyPr/>
                    <a:lstStyle/>
                    <a:p>
                      <a:pPr fontAlgn="t"/>
                      <a:endParaRPr lang="en-GB">
                        <a:effectLst/>
                      </a:endParaRPr>
                    </a:p>
                    <a:p>
                      <a:pPr algn="l" rtl="0" fontAlgn="base"/>
                      <a:r>
                        <a:rPr lang="en-GB" sz="1200" dirty="0">
                          <a:effectLst/>
                        </a:rPr>
                        <a:t>Candle/prayer </a:t>
                      </a:r>
                      <a:endParaRPr lang="en-GB" b="0" i="0" dirty="0">
                        <a:effectLst/>
                      </a:endParaRPr>
                    </a:p>
                  </a:txBody>
                  <a:tcPr/>
                </a:tc>
                <a:tc>
                  <a:txBody>
                    <a:bodyPr/>
                    <a:lstStyle/>
                    <a:p>
                      <a:pPr fontAlgn="t"/>
                      <a:endParaRPr lang="en-GB">
                        <a:effectLst/>
                      </a:endParaRPr>
                    </a:p>
                    <a:p>
                      <a:pPr algn="l" rtl="0" fontAlgn="base"/>
                      <a:r>
                        <a:rPr lang="en-GB" sz="1200" dirty="0">
                          <a:effectLst/>
                        </a:rPr>
                        <a:t>Story </a:t>
                      </a:r>
                      <a:endParaRPr lang="en-GB" b="0" i="0" dirty="0">
                        <a:effectLst/>
                      </a:endParaRPr>
                    </a:p>
                  </a:txBody>
                  <a:tcPr/>
                </a:tc>
                <a:tc>
                  <a:txBody>
                    <a:bodyPr/>
                    <a:lstStyle/>
                    <a:p>
                      <a:pPr fontAlgn="t"/>
                      <a:endParaRPr lang="en-GB">
                        <a:effectLst/>
                      </a:endParaRPr>
                    </a:p>
                    <a:p>
                      <a:pPr algn="l" rtl="0" fontAlgn="base"/>
                      <a:r>
                        <a:rPr lang="en-GB" sz="1200" dirty="0">
                          <a:effectLst/>
                        </a:rPr>
                        <a:t>Candle/prayer </a:t>
                      </a:r>
                      <a:endParaRPr lang="en-GB" b="0" i="0" dirty="0">
                        <a:effectLst/>
                      </a:endParaRPr>
                    </a:p>
                  </a:txBody>
                  <a:tcPr/>
                </a:tc>
                <a:tc>
                  <a:txBody>
                    <a:bodyPr/>
                    <a:lstStyle/>
                    <a:p>
                      <a:pPr fontAlgn="t"/>
                      <a:endParaRPr lang="en-GB">
                        <a:effectLst/>
                      </a:endParaRPr>
                    </a:p>
                    <a:p>
                      <a:pPr algn="l" rtl="0" fontAlgn="base"/>
                      <a:r>
                        <a:rPr lang="en-GB" sz="1200" dirty="0">
                          <a:effectLst/>
                        </a:rPr>
                        <a:t>2:40-3:00  </a:t>
                      </a:r>
                      <a:endParaRPr lang="en-GB" dirty="0">
                        <a:effectLst/>
                      </a:endParaRPr>
                    </a:p>
                    <a:p>
                      <a:pPr algn="l" rtl="0" fontAlgn="base"/>
                      <a:r>
                        <a:rPr lang="en-GB" sz="1200" dirty="0">
                          <a:effectLst/>
                        </a:rPr>
                        <a:t>All music </a:t>
                      </a:r>
                      <a:endParaRPr lang="en-GB" b="0" i="0" dirty="0">
                        <a:effectLst/>
                      </a:endParaRPr>
                    </a:p>
                  </a:txBody>
                  <a:tcPr/>
                </a:tc>
                <a:tc>
                  <a:txBody>
                    <a:bodyPr/>
                    <a:lstStyle/>
                    <a:p>
                      <a:pPr fontAlgn="t"/>
                      <a:endParaRPr lang="en-GB">
                        <a:effectLst/>
                      </a:endParaRPr>
                    </a:p>
                    <a:p>
                      <a:pPr algn="l" rtl="0" fontAlgn="base"/>
                      <a:r>
                        <a:rPr lang="en-GB" sz="1200" dirty="0">
                          <a:effectLst/>
                        </a:rPr>
                        <a:t>Candle and prayer  </a:t>
                      </a:r>
                      <a:endParaRPr lang="en-GB" b="0" i="0" dirty="0">
                        <a:effectLst/>
                      </a:endParaRPr>
                    </a:p>
                  </a:txBody>
                  <a:tcPr/>
                </a:tc>
                <a:extLst>
                  <a:ext uri="{0D108BD9-81ED-4DB2-BD59-A6C34878D82A}">
                    <a16:rowId xmlns:a16="http://schemas.microsoft.com/office/drawing/2014/main" val="1542521002"/>
                  </a:ext>
                </a:extLst>
              </a:tr>
            </a:tbl>
          </a:graphicData>
        </a:graphic>
      </p:graphicFrame>
    </p:spTree>
    <p:extLst>
      <p:ext uri="{BB962C8B-B14F-4D97-AF65-F5344CB8AC3E}">
        <p14:creationId xmlns:p14="http://schemas.microsoft.com/office/powerpoint/2010/main" val="199103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4FF2F8-22F0-F2DA-6187-8005F0A8C28A}"/>
              </a:ext>
            </a:extLst>
          </p:cNvPr>
          <p:cNvSpPr/>
          <p:nvPr/>
        </p:nvSpPr>
        <p:spPr>
          <a:xfrm>
            <a:off x="290461" y="153901"/>
            <a:ext cx="3161513" cy="6495605"/>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en-GB" sz="1400" b="1" u="sng" dirty="0">
                <a:cs typeface="Calibri"/>
              </a:rPr>
              <a:t>Literacy:</a:t>
            </a:r>
            <a:endParaRPr lang="en-GB" sz="1400" b="1" u="sng">
              <a:cs typeface="Calibri"/>
            </a:endParaRPr>
          </a:p>
          <a:p>
            <a:pPr algn="just"/>
            <a:r>
              <a:rPr lang="en-GB" sz="1400" dirty="0">
                <a:cs typeface="Calibri"/>
              </a:rPr>
              <a:t>We will listen to simple stories, including non-fiction, poetry and fables.</a:t>
            </a:r>
          </a:p>
          <a:p>
            <a:pPr algn="just"/>
            <a:r>
              <a:rPr lang="en-GB" sz="1400" dirty="0">
                <a:cs typeface="Calibri"/>
              </a:rPr>
              <a:t>The story of "The Three Little Pig" will form the basic of a "talk for writing" style unit of fictional writing during Autumn 1. </a:t>
            </a:r>
          </a:p>
          <a:p>
            <a:pPr algn="just"/>
            <a:endParaRPr lang="en-GB" sz="1400" dirty="0">
              <a:cs typeface="Calibri"/>
            </a:endParaRPr>
          </a:p>
          <a:p>
            <a:pPr algn="just"/>
            <a:r>
              <a:rPr lang="en-GB" sz="1400" dirty="0">
                <a:cs typeface="Calibri"/>
              </a:rPr>
              <a:t>Within phonics we will review phase 3 and 4 sounds and move to phase 5. </a:t>
            </a:r>
            <a:endParaRPr lang="en-GB" sz="1400">
              <a:cs typeface="Calibri"/>
            </a:endParaRPr>
          </a:p>
          <a:p>
            <a:pPr algn="just"/>
            <a:r>
              <a:rPr lang="en-GB" sz="1400" dirty="0">
                <a:cs typeface="Calibri"/>
              </a:rPr>
              <a:t>We will continue with our group reading sessions, exploring de-coding, prosody and comprehension. </a:t>
            </a:r>
          </a:p>
          <a:p>
            <a:pPr algn="just"/>
            <a:endParaRPr lang="en-GB" sz="1400" dirty="0">
              <a:cs typeface="Calibri"/>
            </a:endParaRPr>
          </a:p>
          <a:p>
            <a:pPr algn="just"/>
            <a:r>
              <a:rPr lang="en-GB" sz="1400" dirty="0">
                <a:cs typeface="Calibri"/>
              </a:rPr>
              <a:t>In Autumn 1, we will use the Little Wandle phase 4 set 4 books. </a:t>
            </a:r>
            <a:endParaRPr lang="en-GB" sz="1400">
              <a:cs typeface="Calibri"/>
            </a:endParaRPr>
          </a:p>
          <a:p>
            <a:pPr algn="just"/>
            <a:endParaRPr lang="en-GB" sz="1400" dirty="0">
              <a:cs typeface="Calibri"/>
            </a:endParaRPr>
          </a:p>
          <a:p>
            <a:pPr algn="just"/>
            <a:r>
              <a:rPr lang="en-GB" sz="1400" dirty="0">
                <a:cs typeface="Calibri"/>
              </a:rPr>
              <a:t>Our grammar focus will include: Capital letters, full stops, adjectives and noun phrase.</a:t>
            </a:r>
            <a:r>
              <a:rPr lang="en-GB" sz="1100" dirty="0">
                <a:cs typeface="Calibri"/>
              </a:rPr>
              <a:t> </a:t>
            </a:r>
            <a:endParaRPr lang="en-GB" dirty="0"/>
          </a:p>
        </p:txBody>
      </p:sp>
      <p:sp>
        <p:nvSpPr>
          <p:cNvPr id="3" name="Rectangle: Rounded Corners 2">
            <a:extLst>
              <a:ext uri="{FF2B5EF4-FFF2-40B4-BE49-F238E27FC236}">
                <a16:creationId xmlns:a16="http://schemas.microsoft.com/office/drawing/2014/main" id="{B0F58304-A0E4-F47D-7B06-CA28587A52F9}"/>
              </a:ext>
            </a:extLst>
          </p:cNvPr>
          <p:cNvSpPr/>
          <p:nvPr/>
        </p:nvSpPr>
        <p:spPr>
          <a:xfrm>
            <a:off x="3532888" y="96550"/>
            <a:ext cx="3188824" cy="3632469"/>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b="1" dirty="0">
                <a:ea typeface="+mn-lt"/>
                <a:cs typeface="+mn-lt"/>
              </a:rPr>
              <a:t>Autumn Term Oak Class</a:t>
            </a:r>
            <a:endParaRPr lang="en-US" sz="1400" b="1">
              <a:ea typeface="+mn-lt"/>
              <a:cs typeface="+mn-lt"/>
            </a:endParaRPr>
          </a:p>
          <a:p>
            <a:pPr algn="ctr"/>
            <a:r>
              <a:rPr lang="en-GB" sz="1400" b="1" dirty="0">
                <a:cs typeface="Calibri"/>
              </a:rPr>
              <a:t>Movers and Shakers</a:t>
            </a:r>
          </a:p>
          <a:p>
            <a:pPr algn="ctr"/>
            <a:endParaRPr lang="en-GB" sz="1400" b="1" dirty="0">
              <a:cs typeface="Calibri"/>
            </a:endParaRPr>
          </a:p>
          <a:p>
            <a:pPr algn="ctr"/>
            <a:endParaRPr lang="en-GB" sz="1400" b="1" dirty="0">
              <a:cs typeface="Calibri"/>
            </a:endParaRPr>
          </a:p>
          <a:p>
            <a:pPr algn="ctr"/>
            <a:endParaRPr lang="en-GB" sz="1400" b="1" dirty="0">
              <a:cs typeface="Calibri"/>
            </a:endParaRPr>
          </a:p>
          <a:p>
            <a:pPr algn="ctr"/>
            <a:endParaRPr lang="en-GB" sz="1400" b="1" dirty="0">
              <a:cs typeface="Calibri"/>
            </a:endParaRPr>
          </a:p>
          <a:p>
            <a:pPr algn="ctr"/>
            <a:endParaRPr lang="en-GB" sz="1400" b="1" dirty="0">
              <a:cs typeface="Calibri"/>
            </a:endParaRPr>
          </a:p>
          <a:p>
            <a:pPr algn="ctr"/>
            <a:endParaRPr lang="en-GB" sz="1400" b="1" dirty="0">
              <a:cs typeface="Calibri"/>
            </a:endParaRPr>
          </a:p>
          <a:p>
            <a:pPr algn="ctr"/>
            <a:endParaRPr lang="en-GB" sz="1400" b="1" dirty="0">
              <a:cs typeface="Calibri"/>
            </a:endParaRPr>
          </a:p>
          <a:p>
            <a:endParaRPr lang="en-GB" sz="1100" dirty="0">
              <a:cs typeface="Calibri"/>
            </a:endParaRPr>
          </a:p>
          <a:p>
            <a:r>
              <a:rPr lang="en-GB" sz="1200" dirty="0">
                <a:cs typeface="Calibri"/>
              </a:rPr>
              <a:t>This project teaches children about historically significant people who have had a major impact on the world. They will learn to use the timeline, stories and historical sources to find out about the people featured and use historical models to explore their significance.  </a:t>
            </a:r>
            <a:endParaRPr lang="en-GB" sz="1200"/>
          </a:p>
        </p:txBody>
      </p:sp>
      <p:sp>
        <p:nvSpPr>
          <p:cNvPr id="4" name="Rectangle: Rounded Corners 3">
            <a:extLst>
              <a:ext uri="{FF2B5EF4-FFF2-40B4-BE49-F238E27FC236}">
                <a16:creationId xmlns:a16="http://schemas.microsoft.com/office/drawing/2014/main" id="{9A7F2142-C48E-156E-FE3F-2246407CB9D6}"/>
              </a:ext>
            </a:extLst>
          </p:cNvPr>
          <p:cNvSpPr/>
          <p:nvPr/>
        </p:nvSpPr>
        <p:spPr>
          <a:xfrm>
            <a:off x="6896851" y="157487"/>
            <a:ext cx="4441073" cy="3695117"/>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lvl="3" algn="just"/>
            <a:r>
              <a:rPr lang="en-GB" sz="1400" b="1" u="sng" dirty="0">
                <a:cs typeface="Calibri"/>
              </a:rPr>
              <a:t>Maths: </a:t>
            </a:r>
            <a:endParaRPr lang="en-US" sz="1400">
              <a:cs typeface="Calibri" panose="020F0502020204030204"/>
            </a:endParaRPr>
          </a:p>
          <a:p>
            <a:pPr algn="just"/>
            <a:r>
              <a:rPr lang="en-GB" sz="1400" b="1" u="sng" dirty="0">
                <a:cs typeface="Calibri"/>
              </a:rPr>
              <a:t>Place value:</a:t>
            </a:r>
          </a:p>
          <a:p>
            <a:pPr algn="just"/>
            <a:r>
              <a:rPr lang="en-GB" sz="1400" b="1" dirty="0">
                <a:cs typeface="Calibri"/>
              </a:rPr>
              <a:t>WE will</a:t>
            </a:r>
          </a:p>
          <a:p>
            <a:pPr algn="just"/>
            <a:r>
              <a:rPr lang="en-GB" sz="1400" dirty="0">
                <a:cs typeface="Calibri"/>
              </a:rPr>
              <a:t>Count forwards and backwards initially within 20, then 50. </a:t>
            </a:r>
          </a:p>
          <a:p>
            <a:pPr algn="just"/>
            <a:r>
              <a:rPr lang="en-GB" sz="1400" dirty="0">
                <a:cs typeface="Calibri"/>
              </a:rPr>
              <a:t>Compare numbers within 50.</a:t>
            </a:r>
          </a:p>
          <a:p>
            <a:pPr algn="just"/>
            <a:r>
              <a:rPr lang="en-GB" sz="1400" dirty="0">
                <a:cs typeface="Calibri"/>
              </a:rPr>
              <a:t>Recognise and represent numbers to 100.</a:t>
            </a:r>
          </a:p>
          <a:p>
            <a:pPr algn="just"/>
            <a:r>
              <a:rPr lang="en-GB" sz="1400" dirty="0">
                <a:cs typeface="Calibri"/>
              </a:rPr>
              <a:t>Counting one more and one less.</a:t>
            </a:r>
          </a:p>
          <a:p>
            <a:pPr algn="just"/>
            <a:r>
              <a:rPr lang="en-GB" sz="1400" dirty="0">
                <a:cs typeface="Calibri"/>
              </a:rPr>
              <a:t>Introducing &lt;, &gt; and= symbols. </a:t>
            </a:r>
          </a:p>
          <a:p>
            <a:pPr algn="just"/>
            <a:r>
              <a:rPr lang="en-GB" sz="1400" dirty="0">
                <a:cs typeface="Calibri"/>
              </a:rPr>
              <a:t>Compare and order objects and numbers.</a:t>
            </a:r>
          </a:p>
          <a:p>
            <a:pPr algn="just"/>
            <a:r>
              <a:rPr lang="en-GB" sz="1400" dirty="0">
                <a:cs typeface="Calibri"/>
              </a:rPr>
              <a:t>Use a number line</a:t>
            </a:r>
          </a:p>
          <a:p>
            <a:pPr algn="just"/>
            <a:endParaRPr lang="en-GB" sz="1400" b="1" dirty="0">
              <a:cs typeface="Calibri"/>
            </a:endParaRPr>
          </a:p>
          <a:p>
            <a:pPr algn="just"/>
            <a:r>
              <a:rPr lang="en-GB" sz="1400" b="1" u="sng" dirty="0">
                <a:cs typeface="Calibri"/>
              </a:rPr>
              <a:t>Addition and subtraction:</a:t>
            </a:r>
          </a:p>
          <a:p>
            <a:pPr algn="just"/>
            <a:r>
              <a:rPr lang="en-GB" sz="1400" dirty="0">
                <a:cs typeface="Calibri"/>
              </a:rPr>
              <a:t>Introduce the part whole model.</a:t>
            </a:r>
          </a:p>
          <a:p>
            <a:pPr algn="just"/>
            <a:r>
              <a:rPr lang="en-GB" sz="1400" dirty="0">
                <a:cs typeface="Calibri"/>
              </a:rPr>
              <a:t>Understand number bonds to 10.</a:t>
            </a:r>
          </a:p>
          <a:p>
            <a:pPr algn="just"/>
            <a:r>
              <a:rPr lang="en-GB" sz="1400" dirty="0">
                <a:cs typeface="Calibri"/>
              </a:rPr>
              <a:t>Understand the concepts of addition and subtraction, their symbols and how to link these to fact families. </a:t>
            </a:r>
          </a:p>
          <a:p>
            <a:pPr algn="ctr"/>
            <a:endParaRPr lang="en-GB" sz="1400" dirty="0">
              <a:cs typeface="Calibri"/>
            </a:endParaRPr>
          </a:p>
        </p:txBody>
      </p:sp>
      <p:sp>
        <p:nvSpPr>
          <p:cNvPr id="5" name="Rectangle: Rounded Corners 4">
            <a:extLst>
              <a:ext uri="{FF2B5EF4-FFF2-40B4-BE49-F238E27FC236}">
                <a16:creationId xmlns:a16="http://schemas.microsoft.com/office/drawing/2014/main" id="{2EE125FF-413D-FF2D-5BA6-A47E52FF1BCF}"/>
              </a:ext>
            </a:extLst>
          </p:cNvPr>
          <p:cNvSpPr/>
          <p:nvPr/>
        </p:nvSpPr>
        <p:spPr>
          <a:xfrm>
            <a:off x="3713830" y="3847599"/>
            <a:ext cx="3010956" cy="2947458"/>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en-GB" sz="1400" b="1" u="sng" dirty="0">
                <a:ea typeface="+mn-lt"/>
                <a:cs typeface="+mn-lt"/>
              </a:rPr>
              <a:t>RE:</a:t>
            </a:r>
          </a:p>
          <a:p>
            <a:r>
              <a:rPr lang="en-GB" sz="1400" dirty="0">
                <a:ea typeface="+mn-lt"/>
                <a:cs typeface="+mn-lt"/>
              </a:rPr>
              <a:t>Who is Jesus?</a:t>
            </a:r>
          </a:p>
          <a:p>
            <a:r>
              <a:rPr lang="en-GB" sz="1400" dirty="0">
                <a:ea typeface="+mn-lt"/>
                <a:cs typeface="+mn-lt"/>
              </a:rPr>
              <a:t>Why did Jesus tell parables? </a:t>
            </a:r>
          </a:p>
          <a:p>
            <a:r>
              <a:rPr lang="en-GB" sz="1400" dirty="0">
                <a:ea typeface="+mn-lt"/>
                <a:cs typeface="+mn-lt"/>
              </a:rPr>
              <a:t>Why is Harvest celebrated world wide?</a:t>
            </a:r>
          </a:p>
          <a:p>
            <a:endParaRPr lang="en-GB" sz="1400" dirty="0">
              <a:ea typeface="+mn-lt"/>
              <a:cs typeface="+mn-lt"/>
            </a:endParaRPr>
          </a:p>
          <a:p>
            <a:r>
              <a:rPr lang="en-GB" sz="1400" b="1" dirty="0">
                <a:ea typeface="+mn-lt"/>
                <a:cs typeface="+mn-lt"/>
              </a:rPr>
              <a:t>Islam</a:t>
            </a:r>
            <a:endParaRPr lang="en-GB" sz="1400" dirty="0">
              <a:ea typeface="+mn-lt"/>
              <a:cs typeface="+mn-lt"/>
            </a:endParaRPr>
          </a:p>
          <a:p>
            <a:r>
              <a:rPr lang="en-GB" sz="1400" dirty="0">
                <a:ea typeface="+mn-lt"/>
                <a:cs typeface="+mn-lt"/>
              </a:rPr>
              <a:t>What is important for Muslim families?</a:t>
            </a:r>
          </a:p>
          <a:p>
            <a:r>
              <a:rPr lang="en-GB" sz="1400" dirty="0">
                <a:ea typeface="+mn-lt"/>
                <a:cs typeface="+mn-lt"/>
              </a:rPr>
              <a:t>(Trip to Mosque)</a:t>
            </a:r>
          </a:p>
          <a:p>
            <a:r>
              <a:rPr lang="en-GB" sz="1400" dirty="0">
                <a:ea typeface="+mn-lt"/>
                <a:cs typeface="+mn-lt"/>
              </a:rPr>
              <a:t>In what way is the mosque special to Muslims.</a:t>
            </a:r>
          </a:p>
          <a:p>
            <a:endParaRPr lang="en-GB" sz="1100" b="1" dirty="0">
              <a:cs typeface="Calibri"/>
            </a:endParaRPr>
          </a:p>
          <a:p>
            <a:endParaRPr lang="en-GB" sz="1100" dirty="0">
              <a:cs typeface="Calibri"/>
            </a:endParaRPr>
          </a:p>
        </p:txBody>
      </p:sp>
      <p:sp>
        <p:nvSpPr>
          <p:cNvPr id="6" name="Rectangle: Rounded Corners 5">
            <a:extLst>
              <a:ext uri="{FF2B5EF4-FFF2-40B4-BE49-F238E27FC236}">
                <a16:creationId xmlns:a16="http://schemas.microsoft.com/office/drawing/2014/main" id="{95D91573-C77A-6CEB-6AD9-2B5CADC495BF}"/>
              </a:ext>
            </a:extLst>
          </p:cNvPr>
          <p:cNvSpPr/>
          <p:nvPr/>
        </p:nvSpPr>
        <p:spPr>
          <a:xfrm>
            <a:off x="7015146" y="4009479"/>
            <a:ext cx="4206873" cy="2629957"/>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lvl="3"/>
            <a:endParaRPr lang="en-US" sz="1400" dirty="0">
              <a:cs typeface="Calibri" panose="020F0502020204030204"/>
            </a:endParaRPr>
          </a:p>
          <a:p>
            <a:pPr algn="just"/>
            <a:r>
              <a:rPr lang="en-GB" sz="1400" b="1" u="sng" dirty="0">
                <a:cs typeface="Calibri"/>
              </a:rPr>
              <a:t>PSHE:</a:t>
            </a:r>
          </a:p>
          <a:p>
            <a:pPr algn="just"/>
            <a:r>
              <a:rPr lang="en-GB" sz="1400" dirty="0">
                <a:cs typeface="Calibri"/>
              </a:rPr>
              <a:t>We will re-cap our zones of regulation and how best to manage our emotions.</a:t>
            </a:r>
          </a:p>
          <a:p>
            <a:pPr algn="just"/>
            <a:r>
              <a:rPr lang="en-GB" sz="1400" dirty="0">
                <a:cs typeface="Calibri"/>
              </a:rPr>
              <a:t>We will focus on relationships, listening to other's ideas, playing and working cooperatively. </a:t>
            </a:r>
          </a:p>
          <a:p>
            <a:pPr algn="just"/>
            <a:r>
              <a:rPr lang="en-GB" sz="1400" dirty="0">
                <a:cs typeface="Calibri"/>
              </a:rPr>
              <a:t>We will the importance of rules. </a:t>
            </a:r>
          </a:p>
          <a:p>
            <a:pPr algn="just"/>
            <a:r>
              <a:rPr lang="en-GB" sz="1400" dirty="0">
                <a:cs typeface="Calibri"/>
              </a:rPr>
              <a:t>We will recap on keeping safe online. </a:t>
            </a:r>
          </a:p>
          <a:p>
            <a:endParaRPr lang="en-GB" dirty="0">
              <a:cs typeface="Calibri"/>
            </a:endParaRPr>
          </a:p>
        </p:txBody>
      </p:sp>
      <p:pic>
        <p:nvPicPr>
          <p:cNvPr id="7" name="Picture 7">
            <a:extLst>
              <a:ext uri="{FF2B5EF4-FFF2-40B4-BE49-F238E27FC236}">
                <a16:creationId xmlns:a16="http://schemas.microsoft.com/office/drawing/2014/main" id="{9CD6E400-CE25-34A5-850E-A222F7865857}"/>
              </a:ext>
            </a:extLst>
          </p:cNvPr>
          <p:cNvPicPr>
            <a:picLocks noChangeAspect="1"/>
          </p:cNvPicPr>
          <p:nvPr/>
        </p:nvPicPr>
        <p:blipFill>
          <a:blip r:embed="rId2"/>
          <a:stretch>
            <a:fillRect/>
          </a:stretch>
        </p:blipFill>
        <p:spPr>
          <a:xfrm>
            <a:off x="4129856" y="755087"/>
            <a:ext cx="1904386" cy="1439505"/>
          </a:xfrm>
          <a:prstGeom prst="rect">
            <a:avLst/>
          </a:prstGeom>
        </p:spPr>
      </p:pic>
    </p:spTree>
    <p:extLst>
      <p:ext uri="{BB962C8B-B14F-4D97-AF65-F5344CB8AC3E}">
        <p14:creationId xmlns:p14="http://schemas.microsoft.com/office/powerpoint/2010/main" val="79864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ext, table&#10;&#10;Description automatically generated">
            <a:extLst>
              <a:ext uri="{FF2B5EF4-FFF2-40B4-BE49-F238E27FC236}">
                <a16:creationId xmlns:a16="http://schemas.microsoft.com/office/drawing/2014/main" id="{97EE45D7-8960-CB5D-3ECF-3CBB5FC280F1}"/>
              </a:ext>
            </a:extLst>
          </p:cNvPr>
          <p:cNvPicPr>
            <a:picLocks noGrp="1" noChangeAspect="1"/>
          </p:cNvPicPr>
          <p:nvPr>
            <p:ph idx="1"/>
          </p:nvPr>
        </p:nvPicPr>
        <p:blipFill>
          <a:blip r:embed="rId2"/>
          <a:stretch>
            <a:fillRect/>
          </a:stretch>
        </p:blipFill>
        <p:spPr>
          <a:xfrm>
            <a:off x="910806" y="22180"/>
            <a:ext cx="10169105" cy="6808038"/>
          </a:xfrm>
        </p:spPr>
      </p:pic>
      <p:sp>
        <p:nvSpPr>
          <p:cNvPr id="3" name="Rectangle: Rounded Corners 2">
            <a:extLst>
              <a:ext uri="{FF2B5EF4-FFF2-40B4-BE49-F238E27FC236}">
                <a16:creationId xmlns:a16="http://schemas.microsoft.com/office/drawing/2014/main" id="{AC28ADA3-8410-FB26-5DA4-561B81987A1F}"/>
              </a:ext>
            </a:extLst>
          </p:cNvPr>
          <p:cNvSpPr/>
          <p:nvPr/>
        </p:nvSpPr>
        <p:spPr>
          <a:xfrm>
            <a:off x="1023189" y="127000"/>
            <a:ext cx="2507412" cy="51054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b="1" dirty="0"/>
              <a:t>Science</a:t>
            </a:r>
            <a:r>
              <a:rPr lang="en-US" dirty="0"/>
              <a:t>:</a:t>
            </a:r>
          </a:p>
          <a:p>
            <a:r>
              <a:rPr lang="en-US" sz="1100" dirty="0"/>
              <a:t>Identify and name a variety of common animals that are birds, fish, reptiles, mammals and invertebrates. </a:t>
            </a:r>
          </a:p>
          <a:p>
            <a:r>
              <a:rPr lang="en-US" sz="1100" dirty="0"/>
              <a:t>Identify and name a variety of animals that are carnivores, herbivores and omnivores.</a:t>
            </a:r>
          </a:p>
          <a:p>
            <a:r>
              <a:rPr lang="en-US" sz="1100" dirty="0"/>
              <a:t>Identify and name a variety of plants and animals in their habitats. </a:t>
            </a:r>
          </a:p>
          <a:p>
            <a:r>
              <a:rPr lang="en-US" sz="1100" dirty="0"/>
              <a:t>Describe and compare the structure of a variety of common animals.</a:t>
            </a:r>
          </a:p>
          <a:p>
            <a:r>
              <a:rPr lang="en-US" sz="1100" dirty="0"/>
              <a:t>To know which part of the body is associated with each other.</a:t>
            </a:r>
          </a:p>
          <a:p>
            <a:r>
              <a:rPr lang="en-US" sz="1100" dirty="0"/>
              <a:t>Weekly forest school sessions will provide the opportunity to focus on seasonal change over time. </a:t>
            </a:r>
          </a:p>
          <a:p>
            <a:endParaRPr lang="en-US" sz="1100" dirty="0"/>
          </a:p>
          <a:p>
            <a:pPr algn="ctr"/>
            <a:endParaRPr lang="en-US" sz="1100" dirty="0"/>
          </a:p>
          <a:p>
            <a:pPr algn="ctr"/>
            <a:endParaRPr lang="en-GB" dirty="0"/>
          </a:p>
        </p:txBody>
      </p:sp>
    </p:spTree>
    <p:extLst>
      <p:ext uri="{BB962C8B-B14F-4D97-AF65-F5344CB8AC3E}">
        <p14:creationId xmlns:p14="http://schemas.microsoft.com/office/powerpoint/2010/main" val="186455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62E3-29B6-8079-F931-9A438593A34E}"/>
              </a:ext>
            </a:extLst>
          </p:cNvPr>
          <p:cNvSpPr>
            <a:spLocks noGrp="1"/>
          </p:cNvSpPr>
          <p:nvPr>
            <p:ph type="title"/>
          </p:nvPr>
        </p:nvSpPr>
        <p:spPr>
          <a:xfrm>
            <a:off x="415600" y="593367"/>
            <a:ext cx="11360800" cy="496698"/>
          </a:xfrm>
        </p:spPr>
        <p:txBody>
          <a:bodyPr>
            <a:normAutofit fontScale="90000"/>
          </a:bodyPr>
          <a:lstStyle/>
          <a:p>
            <a:pPr algn="ctr"/>
            <a:r>
              <a:rPr lang="en-US" b="1" dirty="0">
                <a:latin typeface="Calibri"/>
              </a:rPr>
              <a:t>End of year 1 Targets</a:t>
            </a:r>
          </a:p>
        </p:txBody>
      </p:sp>
      <p:sp>
        <p:nvSpPr>
          <p:cNvPr id="3" name="Text Placeholder 2">
            <a:extLst>
              <a:ext uri="{FF2B5EF4-FFF2-40B4-BE49-F238E27FC236}">
                <a16:creationId xmlns:a16="http://schemas.microsoft.com/office/drawing/2014/main" id="{1CD3EB6C-C625-7955-4913-0B732D0E2043}"/>
              </a:ext>
            </a:extLst>
          </p:cNvPr>
          <p:cNvSpPr>
            <a:spLocks noGrp="1"/>
          </p:cNvSpPr>
          <p:nvPr>
            <p:ph type="body" idx="1"/>
          </p:nvPr>
        </p:nvSpPr>
        <p:spPr>
          <a:xfrm>
            <a:off x="117887" y="1090065"/>
            <a:ext cx="11360800" cy="5767935"/>
          </a:xfrm>
        </p:spPr>
        <p:txBody>
          <a:bodyPr>
            <a:normAutofit lnSpcReduction="10000"/>
          </a:bodyPr>
          <a:lstStyle/>
          <a:p>
            <a:pPr marL="151765" indent="0">
              <a:buNone/>
            </a:pPr>
            <a:r>
              <a:rPr lang="en-US" sz="1400" b="1" u="sng" dirty="0">
                <a:latin typeface="Calibri"/>
              </a:rPr>
              <a:t>Reading:</a:t>
            </a:r>
          </a:p>
          <a:p>
            <a:pPr marL="608965" indent="-456565"/>
            <a:r>
              <a:rPr lang="en-US" sz="1400" dirty="0">
                <a:latin typeface="Calibri"/>
              </a:rPr>
              <a:t>Apply phonics knowledge to decode regular words.</a:t>
            </a:r>
          </a:p>
          <a:p>
            <a:pPr marL="608965" indent="-456565"/>
            <a:r>
              <a:rPr lang="en-US" sz="1400" dirty="0">
                <a:latin typeface="Calibri"/>
              </a:rPr>
              <a:t>Read the year1 common exception words.</a:t>
            </a:r>
          </a:p>
          <a:p>
            <a:pPr marL="608965" indent="-456565"/>
            <a:r>
              <a:rPr lang="en-US" sz="1400" dirty="0">
                <a:latin typeface="Calibri"/>
              </a:rPr>
              <a:t>Read and understand a simple sentence.</a:t>
            </a:r>
          </a:p>
          <a:p>
            <a:pPr marL="608965" indent="-456565"/>
            <a:r>
              <a:rPr lang="en-US" sz="1400" dirty="0">
                <a:latin typeface="Calibri"/>
              </a:rPr>
              <a:t>Listen to others read to them and show understanding. </a:t>
            </a:r>
          </a:p>
          <a:p>
            <a:pPr marL="608965" indent="-456565"/>
            <a:r>
              <a:rPr lang="en-US" sz="1400" dirty="0">
                <a:latin typeface="Calibri"/>
              </a:rPr>
              <a:t>Retell familiar stories.</a:t>
            </a:r>
          </a:p>
          <a:p>
            <a:pPr marL="608965" indent="-456565"/>
            <a:r>
              <a:rPr lang="en-US" sz="1400" dirty="0">
                <a:latin typeface="Calibri"/>
              </a:rPr>
              <a:t>Join in discussions about text. </a:t>
            </a:r>
          </a:p>
          <a:p>
            <a:pPr marL="151765" indent="0">
              <a:buNone/>
            </a:pPr>
            <a:endParaRPr lang="en-US" sz="1400" b="1" u="sng" dirty="0">
              <a:latin typeface="Calibri"/>
            </a:endParaRPr>
          </a:p>
          <a:p>
            <a:pPr marL="151765" indent="0">
              <a:buNone/>
            </a:pPr>
            <a:r>
              <a:rPr lang="en-US" sz="1400" b="1" u="sng" dirty="0" err="1">
                <a:latin typeface="Calibri"/>
              </a:rPr>
              <a:t>Maths</a:t>
            </a:r>
            <a:r>
              <a:rPr lang="en-US" sz="1400" b="1" u="sng" dirty="0">
                <a:latin typeface="Calibri"/>
              </a:rPr>
              <a:t>:</a:t>
            </a:r>
          </a:p>
          <a:p>
            <a:pPr marL="608965" indent="-456565"/>
            <a:r>
              <a:rPr lang="en-US" sz="1400" dirty="0">
                <a:latin typeface="Calibri"/>
              </a:rPr>
              <a:t>Count, read and write numbers to 100 in numerals.</a:t>
            </a:r>
          </a:p>
          <a:p>
            <a:pPr marL="608965" indent="-456565"/>
            <a:r>
              <a:rPr lang="en-US" sz="1400" dirty="0">
                <a:latin typeface="Calibri"/>
              </a:rPr>
              <a:t>Count in multiples of 2, 5 and 10.</a:t>
            </a:r>
          </a:p>
          <a:p>
            <a:pPr marL="608965" indent="-456565"/>
            <a:r>
              <a:rPr lang="en-US" sz="1400" dirty="0">
                <a:latin typeface="Calibri"/>
              </a:rPr>
              <a:t>Identify 1 more and 1 less a number.</a:t>
            </a:r>
          </a:p>
          <a:p>
            <a:pPr marL="608965" indent="-456565"/>
            <a:r>
              <a:rPr lang="en-US" sz="1400" dirty="0">
                <a:latin typeface="Calibri"/>
              </a:rPr>
              <a:t>Know number bond to 10 and 20.</a:t>
            </a:r>
          </a:p>
          <a:p>
            <a:pPr marL="608965" indent="-456565"/>
            <a:r>
              <a:rPr lang="en-US" sz="1400" dirty="0">
                <a:latin typeface="Calibri"/>
              </a:rPr>
              <a:t>Tell the time to the hour and half past.</a:t>
            </a:r>
          </a:p>
          <a:p>
            <a:pPr marL="608965" indent="-456565"/>
            <a:r>
              <a:rPr lang="en-US" sz="1400" dirty="0" err="1">
                <a:latin typeface="Calibri"/>
              </a:rPr>
              <a:t>Recognise</a:t>
            </a:r>
            <a:r>
              <a:rPr lang="en-US" sz="1400" dirty="0">
                <a:latin typeface="Calibri"/>
              </a:rPr>
              <a:t> and name common 2d and 3d shapes.</a:t>
            </a:r>
          </a:p>
          <a:p>
            <a:pPr marL="608965" indent="-456565"/>
            <a:r>
              <a:rPr lang="en-US" sz="1400" dirty="0" err="1">
                <a:latin typeface="Calibri"/>
              </a:rPr>
              <a:t>Recognise</a:t>
            </a:r>
            <a:r>
              <a:rPr lang="en-US" sz="1400" dirty="0">
                <a:latin typeface="Calibri"/>
              </a:rPr>
              <a:t> and name a half and quarter of a fraction.</a:t>
            </a:r>
          </a:p>
          <a:p>
            <a:pPr marL="151765" indent="0">
              <a:buNone/>
            </a:pPr>
            <a:endParaRPr lang="en-US" sz="1400" dirty="0">
              <a:latin typeface="Calibri"/>
            </a:endParaRPr>
          </a:p>
          <a:p>
            <a:pPr marL="151765" indent="0">
              <a:buNone/>
            </a:pPr>
            <a:r>
              <a:rPr lang="en-US" sz="1400" b="1" u="sng" dirty="0">
                <a:latin typeface="Calibri"/>
              </a:rPr>
              <a:t> Writing:</a:t>
            </a:r>
          </a:p>
          <a:p>
            <a:pPr marL="608965" indent="-456565"/>
            <a:r>
              <a:rPr lang="en-US" sz="1400" dirty="0">
                <a:latin typeface="Calibri"/>
              </a:rPr>
              <a:t>Use adjectives to describe words.</a:t>
            </a:r>
          </a:p>
          <a:p>
            <a:pPr marL="608965" indent="-456565"/>
            <a:r>
              <a:rPr lang="en-US" sz="1400" dirty="0">
                <a:latin typeface="Calibri"/>
              </a:rPr>
              <a:t>To write fiction and non-fiction texts.</a:t>
            </a:r>
          </a:p>
          <a:p>
            <a:pPr marL="608965" indent="-456565"/>
            <a:r>
              <a:rPr lang="en-US" sz="1400" dirty="0">
                <a:latin typeface="Calibri"/>
              </a:rPr>
              <a:t>Capital letters and names, places, the days of the week and the personal pronoun “I”.</a:t>
            </a:r>
          </a:p>
          <a:p>
            <a:pPr marL="608965" indent="-456565"/>
            <a:r>
              <a:rPr lang="en-US" sz="1400" dirty="0">
                <a:latin typeface="Calibri"/>
              </a:rPr>
              <a:t>Full stops, question marks and exclamation marks. </a:t>
            </a:r>
          </a:p>
          <a:p>
            <a:pPr marL="608965" indent="-456565"/>
            <a:r>
              <a:rPr lang="en-US" sz="1400" dirty="0">
                <a:latin typeface="Calibri"/>
              </a:rPr>
              <a:t>To use :and: to link ideas and sentences. </a:t>
            </a:r>
          </a:p>
          <a:p>
            <a:pPr marL="608965" indent="-456565"/>
            <a:endParaRPr lang="en-US" sz="1400" dirty="0">
              <a:latin typeface="Calibri"/>
            </a:endParaRPr>
          </a:p>
          <a:p>
            <a:pPr marL="608965" indent="-456565"/>
            <a:endParaRPr lang="en-US" sz="1400" b="1" u="sng" dirty="0">
              <a:latin typeface="Calibri"/>
            </a:endParaRPr>
          </a:p>
          <a:p>
            <a:pPr marL="151765" indent="0">
              <a:buNone/>
            </a:pPr>
            <a:endParaRPr lang="en-US" b="1" u="sng" dirty="0"/>
          </a:p>
          <a:p>
            <a:pPr marL="151765" indent="0">
              <a:buNone/>
            </a:pPr>
            <a:endParaRPr lang="en-US" b="1" u="sng" dirty="0"/>
          </a:p>
          <a:p>
            <a:pPr marL="151765" indent="0">
              <a:buNone/>
            </a:pPr>
            <a:endParaRPr lang="en-US" dirty="0"/>
          </a:p>
          <a:p>
            <a:pPr marL="151765" indent="0">
              <a:buNone/>
            </a:pPr>
            <a:endParaRPr lang="en-US" b="1" u="sng" dirty="0"/>
          </a:p>
          <a:p>
            <a:pPr marL="608965" indent="-456565"/>
            <a:endParaRPr lang="en-US" dirty="0"/>
          </a:p>
          <a:p>
            <a:pPr marL="608965" indent="-456565"/>
            <a:endParaRPr lang="en-US" dirty="0"/>
          </a:p>
        </p:txBody>
      </p:sp>
    </p:spTree>
    <p:extLst>
      <p:ext uri="{BB962C8B-B14F-4D97-AF65-F5344CB8AC3E}">
        <p14:creationId xmlns:p14="http://schemas.microsoft.com/office/powerpoint/2010/main" val="18555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E912-DCE0-4431-8E5F-BA394303AA5B}"/>
              </a:ext>
            </a:extLst>
          </p:cNvPr>
          <p:cNvSpPr>
            <a:spLocks noGrp="1"/>
          </p:cNvSpPr>
          <p:nvPr>
            <p:ph type="title"/>
          </p:nvPr>
        </p:nvSpPr>
        <p:spPr/>
        <p:txBody>
          <a:bodyPr/>
          <a:lstStyle/>
          <a:p>
            <a:r>
              <a:rPr lang="en-US" dirty="0"/>
              <a:t>Classroom management – zones of regulation</a:t>
            </a:r>
          </a:p>
        </p:txBody>
      </p:sp>
      <p:pic>
        <p:nvPicPr>
          <p:cNvPr id="4" name="Picture 4">
            <a:extLst>
              <a:ext uri="{FF2B5EF4-FFF2-40B4-BE49-F238E27FC236}">
                <a16:creationId xmlns:a16="http://schemas.microsoft.com/office/drawing/2014/main" id="{87E9DE09-3F0A-FCB8-A738-00513B6318A0}"/>
              </a:ext>
            </a:extLst>
          </p:cNvPr>
          <p:cNvPicPr>
            <a:picLocks noChangeAspect="1"/>
          </p:cNvPicPr>
          <p:nvPr/>
        </p:nvPicPr>
        <p:blipFill>
          <a:blip r:embed="rId2"/>
          <a:stretch>
            <a:fillRect/>
          </a:stretch>
        </p:blipFill>
        <p:spPr>
          <a:xfrm>
            <a:off x="-5751" y="1713165"/>
            <a:ext cx="12117237" cy="4653745"/>
          </a:xfrm>
          <a:prstGeom prst="rect">
            <a:avLst/>
          </a:prstGeom>
        </p:spPr>
      </p:pic>
    </p:spTree>
    <p:extLst>
      <p:ext uri="{BB962C8B-B14F-4D97-AF65-F5344CB8AC3E}">
        <p14:creationId xmlns:p14="http://schemas.microsoft.com/office/powerpoint/2010/main" val="392248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468D-C202-5E88-C658-C76C6143760F}"/>
              </a:ext>
            </a:extLst>
          </p:cNvPr>
          <p:cNvSpPr>
            <a:spLocks noGrp="1"/>
          </p:cNvSpPr>
          <p:nvPr>
            <p:ph type="title"/>
          </p:nvPr>
        </p:nvSpPr>
        <p:spPr/>
        <p:txBody>
          <a:bodyPr>
            <a:normAutofit/>
          </a:bodyPr>
          <a:lstStyle/>
          <a:p>
            <a:r>
              <a:rPr lang="en-US" sz="3600" dirty="0">
                <a:latin typeface="Calibri"/>
              </a:rPr>
              <a:t>What phonics will look like in Oak Class</a:t>
            </a:r>
          </a:p>
        </p:txBody>
      </p:sp>
      <p:sp>
        <p:nvSpPr>
          <p:cNvPr id="3" name="Text Placeholder 2">
            <a:extLst>
              <a:ext uri="{FF2B5EF4-FFF2-40B4-BE49-F238E27FC236}">
                <a16:creationId xmlns:a16="http://schemas.microsoft.com/office/drawing/2014/main" id="{10523A3B-8D92-9B1C-D559-BE77560EFA02}"/>
              </a:ext>
            </a:extLst>
          </p:cNvPr>
          <p:cNvSpPr>
            <a:spLocks noGrp="1"/>
          </p:cNvSpPr>
          <p:nvPr>
            <p:ph type="body" idx="1"/>
          </p:nvPr>
        </p:nvSpPr>
        <p:spPr>
          <a:solidFill>
            <a:schemeClr val="lt1"/>
          </a:solidFill>
        </p:spPr>
        <p:txBody>
          <a:bodyPr/>
          <a:lstStyle/>
          <a:p>
            <a:pPr marL="608965" indent="-456565"/>
            <a:r>
              <a:rPr lang="en-US" sz="2800" dirty="0">
                <a:latin typeface="Calibri"/>
              </a:rPr>
              <a:t>Initially we will re-cap the Phase 3-4  sounds using the Little Wandle format.</a:t>
            </a:r>
          </a:p>
          <a:p>
            <a:pPr marL="608965" indent="-456565"/>
            <a:r>
              <a:rPr lang="en-US" sz="2800" dirty="0">
                <a:latin typeface="Calibri"/>
              </a:rPr>
              <a:t>Learning phase 5 sounds.</a:t>
            </a:r>
          </a:p>
          <a:p>
            <a:pPr marL="608965" indent="-456565">
              <a:lnSpc>
                <a:spcPct val="114999"/>
              </a:lnSpc>
            </a:pPr>
            <a:r>
              <a:rPr lang="en-US" sz="2800" dirty="0">
                <a:latin typeface="Calibri"/>
              </a:rPr>
              <a:t>Little Wandle scheme currently goes to Phase 5.</a:t>
            </a:r>
          </a:p>
          <a:p>
            <a:pPr marL="608965" indent="-456565">
              <a:lnSpc>
                <a:spcPct val="114999"/>
              </a:lnSpc>
            </a:pPr>
            <a:r>
              <a:rPr lang="en-US" sz="2800" dirty="0">
                <a:latin typeface="Calibri"/>
              </a:rPr>
              <a:t>Children learn 4/5 new tricky words per week.</a:t>
            </a:r>
          </a:p>
          <a:p>
            <a:pPr marL="608965" indent="-456565">
              <a:lnSpc>
                <a:spcPct val="114999"/>
              </a:lnSpc>
            </a:pPr>
            <a:r>
              <a:rPr lang="en-US" sz="2800" dirty="0">
                <a:latin typeface="Calibri"/>
              </a:rPr>
              <a:t>Children focus on new sounds every week and review previous ones.</a:t>
            </a:r>
          </a:p>
          <a:p>
            <a:pPr marL="608965" indent="-456565">
              <a:lnSpc>
                <a:spcPct val="114999"/>
              </a:lnSpc>
            </a:pPr>
            <a:r>
              <a:rPr lang="en-US" sz="2800" dirty="0">
                <a:latin typeface="Calibri"/>
              </a:rPr>
              <a:t>Children focus on spelling 2/ 3 words every week. </a:t>
            </a:r>
          </a:p>
          <a:p>
            <a:pPr marL="152400" indent="0">
              <a:lnSpc>
                <a:spcPct val="114999"/>
              </a:lnSpc>
              <a:buNone/>
            </a:pPr>
            <a:endParaRPr lang="en-US" dirty="0"/>
          </a:p>
        </p:txBody>
      </p:sp>
    </p:spTree>
    <p:extLst>
      <p:ext uri="{BB962C8B-B14F-4D97-AF65-F5344CB8AC3E}">
        <p14:creationId xmlns:p14="http://schemas.microsoft.com/office/powerpoint/2010/main" val="5024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62F5-1485-D410-07CC-A04D619F24FE}"/>
              </a:ext>
            </a:extLst>
          </p:cNvPr>
          <p:cNvSpPr>
            <a:spLocks noGrp="1"/>
          </p:cNvSpPr>
          <p:nvPr>
            <p:ph type="title"/>
          </p:nvPr>
        </p:nvSpPr>
        <p:spPr/>
        <p:txBody>
          <a:bodyPr/>
          <a:lstStyle/>
          <a:p>
            <a:r>
              <a:rPr lang="en-US" dirty="0">
                <a:latin typeface="Calibri"/>
              </a:rPr>
              <a:t>What literacy will look like in Oak Class</a:t>
            </a:r>
          </a:p>
        </p:txBody>
      </p:sp>
      <p:sp>
        <p:nvSpPr>
          <p:cNvPr id="3" name="Text Placeholder 2">
            <a:extLst>
              <a:ext uri="{FF2B5EF4-FFF2-40B4-BE49-F238E27FC236}">
                <a16:creationId xmlns:a16="http://schemas.microsoft.com/office/drawing/2014/main" id="{E0905884-150C-07EC-7CA4-C3748A651144}"/>
              </a:ext>
            </a:extLst>
          </p:cNvPr>
          <p:cNvSpPr>
            <a:spLocks noGrp="1"/>
          </p:cNvSpPr>
          <p:nvPr>
            <p:ph type="body" idx="1"/>
          </p:nvPr>
        </p:nvSpPr>
        <p:spPr/>
        <p:txBody>
          <a:bodyPr/>
          <a:lstStyle/>
          <a:p>
            <a:pPr marL="608965" indent="-456565"/>
            <a:r>
              <a:rPr lang="en-US" dirty="0">
                <a:latin typeface="Calibri"/>
              </a:rPr>
              <a:t>Each half term there will be a fiction and non-fiction focus to our whole class learning.</a:t>
            </a:r>
          </a:p>
          <a:p>
            <a:pPr marL="608965" indent="-456565">
              <a:lnSpc>
                <a:spcPct val="114999"/>
              </a:lnSpc>
            </a:pPr>
            <a:r>
              <a:rPr lang="en-US" dirty="0">
                <a:latin typeface="Calibri"/>
              </a:rPr>
              <a:t>We will use talk for writing to imitate and the innovate stories.</a:t>
            </a:r>
          </a:p>
          <a:p>
            <a:pPr marL="608965" indent="-456565">
              <a:lnSpc>
                <a:spcPct val="114999"/>
              </a:lnSpc>
            </a:pPr>
            <a:r>
              <a:rPr lang="en-US" dirty="0">
                <a:latin typeface="Calibri"/>
              </a:rPr>
              <a:t>Within our lessons, we will focus on the five areas of language (attention and listening, conversation, storytelling, sentence building, vocabulary)</a:t>
            </a:r>
          </a:p>
          <a:p>
            <a:pPr marL="608965" indent="-456565">
              <a:lnSpc>
                <a:spcPct val="114999"/>
              </a:lnSpc>
            </a:pPr>
            <a:r>
              <a:rPr lang="en-US" dirty="0">
                <a:latin typeface="Calibri"/>
              </a:rPr>
              <a:t>Activities will include sequencing stories, drama, posters.</a:t>
            </a:r>
          </a:p>
          <a:p>
            <a:pPr marL="608965" indent="-456565">
              <a:lnSpc>
                <a:spcPct val="114999"/>
              </a:lnSpc>
            </a:pPr>
            <a:r>
              <a:rPr lang="en-US" dirty="0">
                <a:latin typeface="Calibri"/>
              </a:rPr>
              <a:t>We will build up to shared writing and then independent.</a:t>
            </a:r>
          </a:p>
          <a:p>
            <a:pPr marL="608965" indent="-456565">
              <a:lnSpc>
                <a:spcPct val="114999"/>
              </a:lnSpc>
            </a:pPr>
            <a:r>
              <a:rPr lang="en-US" dirty="0">
                <a:latin typeface="Calibri"/>
              </a:rPr>
              <a:t>Children are supported with word mats on their table.</a:t>
            </a:r>
          </a:p>
          <a:p>
            <a:pPr marL="608965" indent="-456565">
              <a:lnSpc>
                <a:spcPct val="114999"/>
              </a:lnSpc>
            </a:pPr>
            <a:r>
              <a:rPr lang="en-US" dirty="0">
                <a:latin typeface="Calibri"/>
              </a:rPr>
              <a:t>Children will also have their own 'thoughts and ideas' books to write stories of their own choosing during self-directed learning time.</a:t>
            </a:r>
          </a:p>
          <a:p>
            <a:pPr marL="608965" indent="-456565">
              <a:lnSpc>
                <a:spcPct val="114999"/>
              </a:lnSpc>
            </a:pPr>
            <a:r>
              <a:rPr lang="en-US" dirty="0">
                <a:latin typeface="Calibri"/>
              </a:rPr>
              <a:t>We will use our marking policy to start to self-edit our work.</a:t>
            </a:r>
          </a:p>
        </p:txBody>
      </p:sp>
    </p:spTree>
    <p:extLst>
      <p:ext uri="{BB962C8B-B14F-4D97-AF65-F5344CB8AC3E}">
        <p14:creationId xmlns:p14="http://schemas.microsoft.com/office/powerpoint/2010/main" val="134473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4561265" y="0"/>
            <a:ext cx="3456303" cy="6654800"/>
          </a:xfrm>
          <a:prstGeom prst="rect">
            <a:avLst/>
          </a:prstGeom>
          <a:noFill/>
          <a:ln>
            <a:noFill/>
          </a:ln>
        </p:spPr>
      </p:pic>
    </p:spTree>
    <p:extLst>
      <p:ext uri="{BB962C8B-B14F-4D97-AF65-F5344CB8AC3E}">
        <p14:creationId xmlns:p14="http://schemas.microsoft.com/office/powerpoint/2010/main" val="3110328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TotalTime>
  <Words>1400</Words>
  <Application>Microsoft Office PowerPoint</Application>
  <PresentationFormat>Widescreen</PresentationFormat>
  <Paragraphs>289</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Simple Light</vt:lpstr>
      <vt:lpstr>Welcome to Oak Class</vt:lpstr>
      <vt:lpstr>PowerPoint Presentation</vt:lpstr>
      <vt:lpstr>PowerPoint Presentation</vt:lpstr>
      <vt:lpstr>PowerPoint Presentation</vt:lpstr>
      <vt:lpstr>End of year 1 Targets</vt:lpstr>
      <vt:lpstr>Classroom management – zones of regulation</vt:lpstr>
      <vt:lpstr>What phonics will look like in Oak Class</vt:lpstr>
      <vt:lpstr>What literacy will look like in Oak Class</vt:lpstr>
      <vt:lpstr>PowerPoint Presentation</vt:lpstr>
      <vt:lpstr>What reading will look like in Oak Class</vt:lpstr>
      <vt:lpstr>What numeracy will look like in Oak Class</vt:lpstr>
      <vt:lpstr>PowerPoint Presentation</vt:lpstr>
      <vt:lpstr>Year 1 assessments</vt:lpstr>
      <vt:lpstr>Homework – google classrooms</vt:lpstr>
      <vt:lpstr>Further information available on google classrooms</vt:lpstr>
      <vt:lpstr>https://collins.co.uk/pages/collins-big-cat-little-wandle-letters-and-sounds-revised-ssp   For any child who may need support with phase 2-4  sounds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OakClass</dc:creator>
  <cp:lastModifiedBy>Rula Hardo</cp:lastModifiedBy>
  <cp:revision>648</cp:revision>
  <dcterms:created xsi:type="dcterms:W3CDTF">2022-07-29T06:17:56Z</dcterms:created>
  <dcterms:modified xsi:type="dcterms:W3CDTF">2022-09-15T09:46:27Z</dcterms:modified>
</cp:coreProperties>
</file>